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60" r:id="rId2"/>
    <p:sldId id="282" r:id="rId3"/>
    <p:sldId id="257" r:id="rId4"/>
    <p:sldId id="271" r:id="rId5"/>
    <p:sldId id="275" r:id="rId6"/>
    <p:sldId id="287" r:id="rId7"/>
    <p:sldId id="288" r:id="rId8"/>
    <p:sldId id="289" r:id="rId9"/>
    <p:sldId id="290" r:id="rId10"/>
    <p:sldId id="274" r:id="rId11"/>
    <p:sldId id="272" r:id="rId12"/>
    <p:sldId id="291" r:id="rId13"/>
    <p:sldId id="27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Heebo Black" pitchFamily="2" charset="-7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53" userDrawn="1">
          <p15:clr>
            <a:srgbClr val="000000"/>
          </p15:clr>
        </p15:guide>
        <p15:guide id="2" pos="2867"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52" d="100"/>
          <a:sy n="52" d="100"/>
        </p:scale>
        <p:origin x="221" y="58"/>
      </p:cViewPr>
      <p:guideLst>
        <p:guide orient="horz" pos="2153"/>
        <p:guide pos="2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67" name="Google Shape;167;p17"/>
          <p:cNvGrpSpPr/>
          <p:nvPr/>
        </p:nvGrpSpPr>
        <p:grpSpPr>
          <a:xfrm>
            <a:off x="13149489" y="0"/>
            <a:ext cx="10277021" cy="10323086"/>
            <a:chOff x="1813" y="0"/>
            <a:chExt cx="809173" cy="812800"/>
          </a:xfrm>
        </p:grpSpPr>
        <p:sp>
          <p:nvSpPr>
            <p:cNvPr id="168" name="Google Shape;168;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72" name="Google Shape;172;p17"/>
          <p:cNvSpPr/>
          <p:nvPr/>
        </p:nvSpPr>
        <p:spPr>
          <a:xfrm>
            <a:off x="1028700" y="2004238"/>
            <a:ext cx="7656002" cy="7254062"/>
          </a:xfrm>
          <a:custGeom>
            <a:avLst/>
            <a:gdLst/>
            <a:ahLst/>
            <a:cxnLst/>
            <a:rect l="l" t="t" r="r" b="b"/>
            <a:pathLst>
              <a:path w="7656002" h="7254062" extrusionOk="0">
                <a:moveTo>
                  <a:pt x="0" y="0"/>
                </a:moveTo>
                <a:lnTo>
                  <a:pt x="7656002" y="0"/>
                </a:lnTo>
                <a:lnTo>
                  <a:pt x="7656002" y="7254062"/>
                </a:lnTo>
                <a:lnTo>
                  <a:pt x="0" y="7254062"/>
                </a:lnTo>
                <a:lnTo>
                  <a:pt x="0" y="0"/>
                </a:lnTo>
                <a:close/>
              </a:path>
            </a:pathLst>
          </a:custGeom>
          <a:blipFill rotWithShape="1">
            <a:blip r:embed="rId3"/>
            <a:stretch>
              <a:fillRect/>
            </a:stretch>
          </a:blipFill>
          <a:ln>
            <a:noFill/>
          </a:ln>
        </p:spPr>
        <p:txBody>
          <a:bodyPr/>
          <a:lstStyle/>
          <a:p>
            <a:endParaRPr lang="en-US"/>
          </a:p>
        </p:txBody>
      </p:sp>
      <p:sp>
        <p:nvSpPr>
          <p:cNvPr id="2" name="Google Shape;89;p13">
            <a:extLst>
              <a:ext uri="{FF2B5EF4-FFF2-40B4-BE49-F238E27FC236}">
                <a16:creationId xmlns:a16="http://schemas.microsoft.com/office/drawing/2014/main" id="{AC8D0CEF-1C14-7224-6F33-C97A2C32F9D5}"/>
              </a:ext>
            </a:extLst>
          </p:cNvPr>
          <p:cNvSpPr txBox="1"/>
          <p:nvPr/>
        </p:nvSpPr>
        <p:spPr>
          <a:xfrm>
            <a:off x="2257867" y="555803"/>
            <a:ext cx="12853670" cy="1448435"/>
          </a:xfrm>
          <a:prstGeom prst="rect">
            <a:avLst/>
          </a:prstGeom>
          <a:noFill/>
          <a:ln>
            <a:noFill/>
          </a:ln>
        </p:spPr>
        <p:txBody>
          <a:bodyPr spcFirstLastPara="1" wrap="square" lIns="0" tIns="0" rIns="0" bIns="0" anchor="t" anchorCtr="0">
            <a:noAutofit/>
          </a:bodyPr>
          <a:lstStyle/>
          <a:p>
            <a:pPr marL="0" marR="0" lvl="0" indent="0" algn="ctr" rtl="0">
              <a:lnSpc>
                <a:spcPct val="118000"/>
              </a:lnSpc>
              <a:spcBef>
                <a:spcPts val="0"/>
              </a:spcBef>
              <a:spcAft>
                <a:spcPts val="0"/>
              </a:spcAft>
              <a:buNone/>
            </a:pPr>
            <a:r>
              <a:rPr lang="vi-VN" altLang="en-US" sz="6000" b="1" i="0" u="none" strike="noStrike" cap="none">
                <a:ln/>
                <a:solidFill>
                  <a:srgbClr val="FF0000"/>
                </a:solidFill>
                <a:effectLst>
                  <a:outerShdw blurRad="38100" dist="25400" dir="5400000" algn="ctr" rotWithShape="0">
                    <a:srgbClr val="6E747A">
                      <a:alpha val="43000"/>
                    </a:srgbClr>
                  </a:outerShdw>
                </a:effectLst>
                <a:latin typeface="Times New Roman" panose="02020603050405020304" charset="0"/>
                <a:ea typeface="Heebo Black"/>
                <a:cs typeface="Times New Roman" panose="02020603050405020304" charset="0"/>
                <a:sym typeface="Heebo Black"/>
              </a:rPr>
              <a:t>Quản Lí Doanh Thu CLB BÓNG Đ</a:t>
            </a:r>
            <a:r>
              <a:rPr lang="vi-VN" altLang="en-US" sz="6000" b="0" i="0" u="none" strike="noStrike" cap="none">
                <a:ln/>
                <a:solidFill>
                  <a:srgbClr val="FF0000"/>
                </a:solidFill>
                <a:effectLst>
                  <a:outerShdw blurRad="38100" dist="25400" dir="5400000" algn="ctr" rotWithShape="0">
                    <a:srgbClr val="6E747A">
                      <a:alpha val="43000"/>
                    </a:srgbClr>
                  </a:outerShdw>
                </a:effectLst>
                <a:latin typeface="Times New Roman" panose="02020603050405020304" charset="0"/>
                <a:ea typeface="Heebo Black"/>
                <a:cs typeface="Times New Roman" panose="02020603050405020304" charset="0"/>
                <a:sym typeface="Heebo Black"/>
              </a:rPr>
              <a:t>Á</a:t>
            </a:r>
          </a:p>
        </p:txBody>
      </p:sp>
      <p:sp>
        <p:nvSpPr>
          <p:cNvPr id="3" name="TextBox 2">
            <a:extLst>
              <a:ext uri="{FF2B5EF4-FFF2-40B4-BE49-F238E27FC236}">
                <a16:creationId xmlns:a16="http://schemas.microsoft.com/office/drawing/2014/main" id="{40373196-B25A-7D97-DF75-A75269E8E694}"/>
              </a:ext>
            </a:extLst>
          </p:cNvPr>
          <p:cNvSpPr txBox="1"/>
          <p:nvPr/>
        </p:nvSpPr>
        <p:spPr>
          <a:xfrm>
            <a:off x="8139658" y="8350359"/>
            <a:ext cx="7764905" cy="1815882"/>
          </a:xfrm>
          <a:prstGeom prst="rect">
            <a:avLst/>
          </a:prstGeom>
          <a:noFill/>
        </p:spPr>
        <p:txBody>
          <a:bodyPr wrap="square" rtlCol="0">
            <a:spAutoFit/>
          </a:bodyPr>
          <a:lstStyle/>
          <a:p>
            <a:r>
              <a:rPr lang="en-US" sz="2800" b="1"/>
              <a:t>NHÓM TVT:</a:t>
            </a:r>
          </a:p>
          <a:p>
            <a:r>
              <a:rPr lang="en-US" sz="2800"/>
              <a:t>	Hà Thanh Tài  	 	- 2180604408	</a:t>
            </a:r>
          </a:p>
          <a:p>
            <a:r>
              <a:rPr lang="en-US" sz="2800"/>
              <a:t>	Nguyễn Minh Thắng 	- 2180601448</a:t>
            </a:r>
          </a:p>
          <a:p>
            <a:r>
              <a:rPr lang="en-US" sz="2800"/>
              <a:t>	Nguyễn Phúc Vĩnh 	- 2180606380</a:t>
            </a:r>
          </a:p>
        </p:txBody>
      </p:sp>
      <p:sp>
        <p:nvSpPr>
          <p:cNvPr id="6" name="Google Shape;88;p13">
            <a:extLst>
              <a:ext uri="{FF2B5EF4-FFF2-40B4-BE49-F238E27FC236}">
                <a16:creationId xmlns:a16="http://schemas.microsoft.com/office/drawing/2014/main" id="{CC34073F-1474-0819-DEDF-767B8A740754}"/>
              </a:ext>
            </a:extLst>
          </p:cNvPr>
          <p:cNvSpPr/>
          <p:nvPr/>
        </p:nvSpPr>
        <p:spPr>
          <a:xfrm>
            <a:off x="13694793" y="6761804"/>
            <a:ext cx="4593207" cy="691616"/>
          </a:xfrm>
          <a:custGeom>
            <a:avLst/>
            <a:gdLst/>
            <a:ahLst/>
            <a:cxnLst/>
            <a:rect l="l" t="t" r="r" b="b"/>
            <a:pathLst>
              <a:path w="1203986" h="182124" extrusionOk="0">
                <a:moveTo>
                  <a:pt x="0" y="0"/>
                </a:moveTo>
                <a:lnTo>
                  <a:pt x="1203986" y="0"/>
                </a:lnTo>
                <a:lnTo>
                  <a:pt x="1203986" y="182124"/>
                </a:lnTo>
                <a:lnTo>
                  <a:pt x="0" y="182124"/>
                </a:lnTo>
                <a:close/>
              </a:path>
            </a:pathLst>
          </a:custGeom>
          <a:solidFill>
            <a:srgbClr val="B1C9EB"/>
          </a:solidFill>
          <a:ln>
            <a:noFill/>
          </a:ln>
        </p:spPr>
        <p:txBody>
          <a:bodyPr/>
          <a:lstStyle/>
          <a:p>
            <a:endParaRPr lang="en-US"/>
          </a:p>
        </p:txBody>
      </p:sp>
      <p:sp>
        <p:nvSpPr>
          <p:cNvPr id="7" name="Google Shape;92;p13">
            <a:extLst>
              <a:ext uri="{FF2B5EF4-FFF2-40B4-BE49-F238E27FC236}">
                <a16:creationId xmlns:a16="http://schemas.microsoft.com/office/drawing/2014/main" id="{82677FBB-39E4-E7A1-9675-BCC94BD81209}"/>
              </a:ext>
            </a:extLst>
          </p:cNvPr>
          <p:cNvSpPr/>
          <p:nvPr/>
        </p:nvSpPr>
        <p:spPr>
          <a:xfrm>
            <a:off x="-14652" y="2953583"/>
            <a:ext cx="2738396" cy="1713145"/>
          </a:xfrm>
          <a:custGeom>
            <a:avLst/>
            <a:gdLst/>
            <a:ahLst/>
            <a:cxnLst/>
            <a:rect l="l" t="t" r="r" b="b"/>
            <a:pathLst>
              <a:path w="2738396" h="1713145" extrusionOk="0">
                <a:moveTo>
                  <a:pt x="0" y="0"/>
                </a:moveTo>
                <a:lnTo>
                  <a:pt x="2738396" y="0"/>
                </a:lnTo>
                <a:lnTo>
                  <a:pt x="2738396" y="1713145"/>
                </a:lnTo>
                <a:lnTo>
                  <a:pt x="0" y="1713145"/>
                </a:lnTo>
                <a:lnTo>
                  <a:pt x="0" y="0"/>
                </a:lnTo>
                <a:close/>
              </a:path>
            </a:pathLst>
          </a:custGeom>
          <a:blipFill rotWithShape="1">
            <a:blip r:embed="rId4"/>
            <a:stretch>
              <a:fillRect l="-8601" t="-138384" r="-9633" b="-25009"/>
            </a:stretch>
          </a:blipFill>
          <a:ln>
            <a:noFill/>
          </a:ln>
        </p:spPr>
        <p:txBody>
          <a:bodyPr/>
          <a:lstStyle/>
          <a:p>
            <a:endParaRPr lang="en-US"/>
          </a:p>
        </p:txBody>
      </p:sp>
      <p:sp>
        <p:nvSpPr>
          <p:cNvPr id="10" name="Google Shape;95;p13">
            <a:extLst>
              <a:ext uri="{FF2B5EF4-FFF2-40B4-BE49-F238E27FC236}">
                <a16:creationId xmlns:a16="http://schemas.microsoft.com/office/drawing/2014/main" id="{EC4E1395-45FD-9EF5-446F-64B4E49C46ED}"/>
              </a:ext>
            </a:extLst>
          </p:cNvPr>
          <p:cNvSpPr/>
          <p:nvPr/>
        </p:nvSpPr>
        <p:spPr>
          <a:xfrm>
            <a:off x="6838277" y="3736356"/>
            <a:ext cx="3054033" cy="1377684"/>
          </a:xfrm>
          <a:custGeom>
            <a:avLst/>
            <a:gdLst/>
            <a:ahLst/>
            <a:cxnLst/>
            <a:rect l="l" t="t" r="r" b="b"/>
            <a:pathLst>
              <a:path w="3054033" h="1377684" extrusionOk="0">
                <a:moveTo>
                  <a:pt x="0" y="0"/>
                </a:moveTo>
                <a:lnTo>
                  <a:pt x="3054033" y="0"/>
                </a:lnTo>
                <a:lnTo>
                  <a:pt x="3054033" y="1377685"/>
                </a:lnTo>
                <a:lnTo>
                  <a:pt x="0" y="1377685"/>
                </a:lnTo>
                <a:lnTo>
                  <a:pt x="0" y="0"/>
                </a:lnTo>
                <a:close/>
              </a:path>
            </a:pathLst>
          </a:custGeom>
          <a:blipFill rotWithShape="1">
            <a:blip r:embed="rId5"/>
            <a:stretch>
              <a:fillRect t="-378950" r="-129848"/>
            </a:stretch>
          </a:blipFill>
          <a:ln>
            <a:noFill/>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1C9EB"/>
        </a:solidFill>
        <a:effectLst/>
      </p:bgPr>
    </p:bg>
    <p:spTree>
      <p:nvGrpSpPr>
        <p:cNvPr id="1" name="Shape 651"/>
        <p:cNvGrpSpPr/>
        <p:nvPr/>
      </p:nvGrpSpPr>
      <p:grpSpPr>
        <a:xfrm>
          <a:off x="0" y="0"/>
          <a:ext cx="0" cy="0"/>
          <a:chOff x="0" y="0"/>
          <a:chExt cx="0" cy="0"/>
        </a:xfrm>
      </p:grpSpPr>
      <p:grpSp>
        <p:nvGrpSpPr>
          <p:cNvPr id="652" name="Google Shape;652;p31"/>
          <p:cNvGrpSpPr/>
          <p:nvPr/>
        </p:nvGrpSpPr>
        <p:grpSpPr>
          <a:xfrm>
            <a:off x="470888" y="426076"/>
            <a:ext cx="12335658" cy="9434848"/>
            <a:chOff x="0" y="-38100"/>
            <a:chExt cx="3248898" cy="2484898"/>
          </a:xfrm>
        </p:grpSpPr>
        <p:sp>
          <p:nvSpPr>
            <p:cNvPr id="653" name="Google Shape;653;p31"/>
            <p:cNvSpPr/>
            <p:nvPr/>
          </p:nvSpPr>
          <p:spPr>
            <a:xfrm>
              <a:off x="0" y="0"/>
              <a:ext cx="3248898" cy="2446798"/>
            </a:xfrm>
            <a:custGeom>
              <a:avLst/>
              <a:gdLst/>
              <a:ahLst/>
              <a:cxnLst/>
              <a:rect l="l" t="t" r="r" b="b"/>
              <a:pathLst>
                <a:path w="3248898" h="2446798" extrusionOk="0">
                  <a:moveTo>
                    <a:pt x="18201" y="0"/>
                  </a:moveTo>
                  <a:lnTo>
                    <a:pt x="3230697" y="0"/>
                  </a:lnTo>
                  <a:cubicBezTo>
                    <a:pt x="3240749" y="0"/>
                    <a:pt x="3248898" y="8149"/>
                    <a:pt x="3248898" y="18201"/>
                  </a:cubicBezTo>
                  <a:lnTo>
                    <a:pt x="3248898" y="2428598"/>
                  </a:lnTo>
                  <a:cubicBezTo>
                    <a:pt x="3248898" y="2438650"/>
                    <a:pt x="3240749" y="2446798"/>
                    <a:pt x="3230697" y="2446798"/>
                  </a:cubicBezTo>
                  <a:lnTo>
                    <a:pt x="18201" y="2446798"/>
                  </a:lnTo>
                  <a:cubicBezTo>
                    <a:pt x="8149" y="2446798"/>
                    <a:pt x="0" y="2438650"/>
                    <a:pt x="0" y="2428598"/>
                  </a:cubicBezTo>
                  <a:lnTo>
                    <a:pt x="0" y="18201"/>
                  </a:lnTo>
                  <a:cubicBezTo>
                    <a:pt x="0" y="8149"/>
                    <a:pt x="8149" y="0"/>
                    <a:pt x="18201"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31"/>
          <p:cNvSpPr/>
          <p:nvPr/>
        </p:nvSpPr>
        <p:spPr>
          <a:xfrm flipH="1">
            <a:off x="11649284" y="2315812"/>
            <a:ext cx="9759569" cy="6538911"/>
          </a:xfrm>
          <a:custGeom>
            <a:avLst/>
            <a:gdLst/>
            <a:ahLst/>
            <a:cxnLst/>
            <a:rect l="l" t="t" r="r" b="b"/>
            <a:pathLst>
              <a:path w="9759569" h="6538911" extrusionOk="0">
                <a:moveTo>
                  <a:pt x="9759568" y="0"/>
                </a:moveTo>
                <a:lnTo>
                  <a:pt x="0" y="0"/>
                </a:lnTo>
                <a:lnTo>
                  <a:pt x="0" y="6538911"/>
                </a:lnTo>
                <a:lnTo>
                  <a:pt x="9759568" y="6538911"/>
                </a:lnTo>
                <a:lnTo>
                  <a:pt x="9759568" y="0"/>
                </a:lnTo>
                <a:close/>
              </a:path>
            </a:pathLst>
          </a:custGeom>
          <a:blipFill rotWithShape="1">
            <a:blip r:embed="rId3"/>
            <a:stretch>
              <a:fillRect/>
            </a:stretch>
          </a:blipFill>
          <a:ln>
            <a:noFill/>
          </a:ln>
        </p:spPr>
        <p:txBody>
          <a:bodyPr/>
          <a:lstStyle/>
          <a:p>
            <a:endParaRPr lang="en-US"/>
          </a:p>
        </p:txBody>
      </p:sp>
      <p:sp>
        <p:nvSpPr>
          <p:cNvPr id="665" name="Google Shape;665;p31"/>
          <p:cNvSpPr txBox="1"/>
          <p:nvPr/>
        </p:nvSpPr>
        <p:spPr>
          <a:xfrm>
            <a:off x="777879" y="698490"/>
            <a:ext cx="7431405" cy="1270635"/>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00" b="0" i="0" u="none" strike="noStrike" cap="none">
                <a:solidFill>
                  <a:srgbClr val="FF0000"/>
                </a:solidFill>
                <a:latin typeface="Times New Roman" panose="02020603050405020304" charset="0"/>
                <a:ea typeface="Heebo Black"/>
                <a:cs typeface="Times New Roman" panose="02020603050405020304" charset="0"/>
                <a:sym typeface="Heebo Black"/>
              </a:rPr>
              <a:t>CÁC CHỨC NĂNG</a:t>
            </a:r>
          </a:p>
        </p:txBody>
      </p:sp>
      <p:pic>
        <p:nvPicPr>
          <p:cNvPr id="1275587785" name="Picture 1" descr="A screenshot of a computer&#10;&#10;Description automatically generated"/>
          <p:cNvPicPr>
            <a:picLocks noChangeAspect="1"/>
          </p:cNvPicPr>
          <p:nvPr/>
        </p:nvPicPr>
        <p:blipFill>
          <a:blip r:embed="rId4"/>
          <a:stretch>
            <a:fillRect/>
          </a:stretch>
        </p:blipFill>
        <p:spPr>
          <a:xfrm>
            <a:off x="777879" y="2858585"/>
            <a:ext cx="7669539" cy="4995760"/>
          </a:xfrm>
          <a:prstGeom prst="rect">
            <a:avLst/>
          </a:prstGeom>
        </p:spPr>
      </p:pic>
      <p:sp>
        <p:nvSpPr>
          <p:cNvPr id="2" name="Google Shape;657;p31"/>
          <p:cNvSpPr txBox="1"/>
          <p:nvPr/>
        </p:nvSpPr>
        <p:spPr>
          <a:xfrm>
            <a:off x="1795140" y="8353711"/>
            <a:ext cx="6257480" cy="861774"/>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4000" b="1" i="0" u="none" strike="noStrike" cap="none">
                <a:solidFill>
                  <a:srgbClr val="4C6FBF"/>
                </a:solidFill>
                <a:latin typeface="Times New Roman" panose="02020603050405020304" charset="0"/>
                <a:ea typeface="Heebo"/>
                <a:cs typeface="Times New Roman" panose="02020603050405020304" charset="0"/>
                <a:sym typeface="Heebo"/>
              </a:rPr>
              <a:t>Thống kê Doanh thu vé</a:t>
            </a:r>
          </a:p>
        </p:txBody>
      </p:sp>
      <p:sp>
        <p:nvSpPr>
          <p:cNvPr id="3" name="Google Shape;343;p24">
            <a:extLst>
              <a:ext uri="{FF2B5EF4-FFF2-40B4-BE49-F238E27FC236}">
                <a16:creationId xmlns:a16="http://schemas.microsoft.com/office/drawing/2014/main" id="{97942D63-353D-562F-3D10-4137B1A9A512}"/>
              </a:ext>
            </a:extLst>
          </p:cNvPr>
          <p:cNvSpPr txBox="1"/>
          <p:nvPr/>
        </p:nvSpPr>
        <p:spPr>
          <a:xfrm>
            <a:off x="8942744" y="3116030"/>
            <a:ext cx="3661502" cy="2683074"/>
          </a:xfrm>
          <a:prstGeom prst="rect">
            <a:avLst/>
          </a:prstGeom>
          <a:noFill/>
          <a:ln>
            <a:noFill/>
          </a:ln>
        </p:spPr>
        <p:txBody>
          <a:bodyPr spcFirstLastPara="1" wrap="square" lIns="0" tIns="0" rIns="0" bIns="0" anchor="t" anchorCtr="0">
            <a:noAutofit/>
          </a:bodyPr>
          <a:lstStyle/>
          <a:p>
            <a:pPr marL="0" marR="0" lvl="0" indent="0" algn="l" rtl="0">
              <a:lnSpc>
                <a:spcPct val="111000"/>
              </a:lnSpc>
              <a:spcBef>
                <a:spcPts val="0"/>
              </a:spcBef>
              <a:spcAft>
                <a:spcPts val="0"/>
              </a:spcAft>
            </a:pPr>
            <a:r>
              <a:rPr lang="en-US" altLang="en-US" sz="3000">
                <a:solidFill>
                  <a:srgbClr val="2E53A8"/>
                </a:solidFill>
                <a:latin typeface="Times New Roman" panose="02020603050405020304" charset="0"/>
                <a:ea typeface="Heebo"/>
                <a:cs typeface="Times New Roman" panose="02020603050405020304" charset="0"/>
                <a:sym typeface="Heebo"/>
              </a:rPr>
              <a:t>Thống kê được tổng doanh thu nhưng chức năng thống kê còn đơn giản.</a:t>
            </a:r>
            <a:endParaRPr lang="vi-VN" altLang="en-US" sz="3000">
              <a:solidFill>
                <a:srgbClr val="2E53A8"/>
              </a:solidFill>
              <a:latin typeface="Times New Roman" panose="02020603050405020304" charset="0"/>
              <a:ea typeface="Heebo"/>
              <a:cs typeface="Times New Roman" panose="02020603050405020304" charset="0"/>
              <a:sym typeface="Heeb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1C9EB"/>
        </a:solidFill>
        <a:effectLst/>
      </p:bgPr>
    </p:bg>
    <p:spTree>
      <p:nvGrpSpPr>
        <p:cNvPr id="1" name="Shape 614"/>
        <p:cNvGrpSpPr/>
        <p:nvPr/>
      </p:nvGrpSpPr>
      <p:grpSpPr>
        <a:xfrm>
          <a:off x="0" y="0"/>
          <a:ext cx="0" cy="0"/>
          <a:chOff x="0" y="0"/>
          <a:chExt cx="0" cy="0"/>
        </a:xfrm>
      </p:grpSpPr>
      <p:grpSp>
        <p:nvGrpSpPr>
          <p:cNvPr id="615" name="Google Shape;615;p29"/>
          <p:cNvGrpSpPr/>
          <p:nvPr/>
        </p:nvGrpSpPr>
        <p:grpSpPr>
          <a:xfrm>
            <a:off x="498406" y="353745"/>
            <a:ext cx="17291187" cy="9434848"/>
            <a:chOff x="0" y="-38100"/>
            <a:chExt cx="4554058" cy="2484898"/>
          </a:xfrm>
        </p:grpSpPr>
        <p:sp>
          <p:nvSpPr>
            <p:cNvPr id="616" name="Google Shape;616;p29"/>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33" name="Google Shape;633;p29"/>
          <p:cNvSpPr txBox="1"/>
          <p:nvPr/>
        </p:nvSpPr>
        <p:spPr>
          <a:xfrm>
            <a:off x="1105179" y="987270"/>
            <a:ext cx="9063711" cy="1270635"/>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00" b="0" i="0" u="none" strike="noStrike" cap="none">
                <a:solidFill>
                  <a:srgbClr val="FF0000"/>
                </a:solidFill>
                <a:latin typeface="Heebo Black"/>
                <a:ea typeface="Heebo Black"/>
                <a:cs typeface="Heebo Black"/>
                <a:sym typeface="Heebo Black"/>
              </a:rPr>
              <a:t>CONTROL</a:t>
            </a:r>
          </a:p>
        </p:txBody>
      </p:sp>
      <p:sp>
        <p:nvSpPr>
          <p:cNvPr id="634" name="Google Shape;634;p29"/>
          <p:cNvSpPr txBox="1"/>
          <p:nvPr/>
        </p:nvSpPr>
        <p:spPr>
          <a:xfrm>
            <a:off x="1105179" y="2074262"/>
            <a:ext cx="6761748" cy="7238905"/>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Các control đã sử dụng trong đồ án: </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form</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panel</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label</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textbox</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comboBox</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dataGridView</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button</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pictureBox</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dateTimePicke</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groupBox</a:t>
            </a:r>
          </a:p>
          <a:p>
            <a:pPr marL="342900" marR="0" lvl="1" indent="-342900" algn="l" rtl="0">
              <a:lnSpc>
                <a:spcPct val="140000"/>
              </a:lnSpc>
              <a:spcBef>
                <a:spcPts val="0"/>
              </a:spcBef>
              <a:spcAft>
                <a:spcPts val="0"/>
              </a:spcAft>
              <a:buFont typeface="Arial" panose="020B0604020202020204" pitchFamily="34" charset="0"/>
              <a:buChar char="•"/>
            </a:pPr>
            <a:r>
              <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reportView</a:t>
            </a:r>
            <a:r>
              <a:rPr lang="en-US" sz="2800">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rPr>
              <a:t>er</a:t>
            </a:r>
            <a:endParaRPr lang="en-US" sz="2800" b="0" i="0" u="none" strike="noStrike" cap="none">
              <a:ln/>
              <a:solidFill>
                <a:schemeClr val="accent1"/>
              </a:solidFill>
              <a:effectLst>
                <a:outerShdw blurRad="38100" dist="25400" dir="5400000" algn="ctr" rotWithShape="0">
                  <a:srgbClr val="6E747A">
                    <a:alpha val="43000"/>
                  </a:srgbClr>
                </a:outerShdw>
              </a:effectLst>
              <a:latin typeface="Times New Roman" panose="02020603050405020304" charset="0"/>
              <a:ea typeface="Heebo"/>
              <a:cs typeface="Times New Roman" panose="02020603050405020304" charset="0"/>
              <a:sym typeface="Heebo"/>
            </a:endParaRPr>
          </a:p>
        </p:txBody>
      </p:sp>
      <p:pic>
        <p:nvPicPr>
          <p:cNvPr id="2" name="Picture 1" descr="67204-qq1-750x570"/>
          <p:cNvPicPr>
            <a:picLocks noChangeAspect="1"/>
          </p:cNvPicPr>
          <p:nvPr/>
        </p:nvPicPr>
        <p:blipFill>
          <a:blip r:embed="rId3"/>
          <a:stretch>
            <a:fillRect/>
          </a:stretch>
        </p:blipFill>
        <p:spPr>
          <a:xfrm>
            <a:off x="6597015" y="2550160"/>
            <a:ext cx="7143750" cy="5410200"/>
          </a:xfrm>
          <a:prstGeom prst="rect">
            <a:avLst/>
          </a:prstGeom>
        </p:spPr>
      </p:pic>
      <p:pic>
        <p:nvPicPr>
          <p:cNvPr id="4" name="Picture 3" descr="winforms-bai3-02"/>
          <p:cNvPicPr>
            <a:picLocks noChangeAspect="1"/>
          </p:cNvPicPr>
          <p:nvPr/>
        </p:nvPicPr>
        <p:blipFill>
          <a:blip r:embed="rId4"/>
          <a:stretch>
            <a:fillRect/>
          </a:stretch>
        </p:blipFill>
        <p:spPr>
          <a:xfrm>
            <a:off x="14328140" y="2892425"/>
            <a:ext cx="3114675" cy="5991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0"/>
      <p:bldP spid="633" grpId="1"/>
      <p:bldP spid="634" grpId="0"/>
      <p:bldP spid="63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pSp>
        <p:nvGrpSpPr>
          <p:cNvPr id="670" name="Google Shape;670;p32"/>
          <p:cNvGrpSpPr/>
          <p:nvPr/>
        </p:nvGrpSpPr>
        <p:grpSpPr>
          <a:xfrm>
            <a:off x="553516" y="236846"/>
            <a:ext cx="17291187" cy="9434848"/>
            <a:chOff x="0" y="-38100"/>
            <a:chExt cx="4554058" cy="2484898"/>
          </a:xfrm>
        </p:grpSpPr>
        <p:sp>
          <p:nvSpPr>
            <p:cNvPr id="671" name="Google Shape;671;p32"/>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51" name="Google Shape;351;p24"/>
          <p:cNvSpPr txBox="1"/>
          <p:nvPr/>
        </p:nvSpPr>
        <p:spPr>
          <a:xfrm>
            <a:off x="-2107603" y="627124"/>
            <a:ext cx="10804891" cy="725805"/>
          </a:xfrm>
          <a:prstGeom prst="rect">
            <a:avLst/>
          </a:prstGeom>
          <a:noFill/>
          <a:ln>
            <a:noFill/>
          </a:ln>
        </p:spPr>
        <p:txBody>
          <a:bodyPr spcFirstLastPara="1" wrap="square" lIns="0" tIns="0" rIns="0" bIns="0" anchor="t" anchorCtr="0">
            <a:spAutoFit/>
          </a:bodyPr>
          <a:lstStyle/>
          <a:p>
            <a:pPr marL="0" indent="0" algn="ctr">
              <a:lnSpc>
                <a:spcPct val="118000"/>
              </a:lnSpc>
              <a:buNone/>
            </a:pPr>
            <a:r>
              <a:rPr lang="vi-VN" altLang="en-US" sz="4000" b="1" cap="none">
                <a:solidFill>
                  <a:srgbClr val="FF0000"/>
                </a:solidFill>
                <a:latin typeface="Times New Roman" panose="02020603050405020304" charset="0"/>
                <a:ea typeface="Heebo Black"/>
                <a:cs typeface="Times New Roman" panose="02020603050405020304" charset="0"/>
                <a:sym typeface="Heebo Black"/>
              </a:rPr>
              <a:t>Kết quả đạt được</a:t>
            </a:r>
          </a:p>
        </p:txBody>
      </p:sp>
      <p:sp>
        <p:nvSpPr>
          <p:cNvPr id="4" name="Google Shape;343;p24"/>
          <p:cNvSpPr txBox="1"/>
          <p:nvPr/>
        </p:nvSpPr>
        <p:spPr>
          <a:xfrm>
            <a:off x="2168522" y="1485772"/>
            <a:ext cx="8032117" cy="5834380"/>
          </a:xfrm>
          <a:prstGeom prst="rect">
            <a:avLst/>
          </a:prstGeom>
          <a:noFill/>
          <a:ln>
            <a:noFill/>
          </a:ln>
        </p:spPr>
        <p:txBody>
          <a:bodyPr spcFirstLastPara="1" wrap="square" lIns="0" tIns="0" rIns="0" bIns="0" anchor="t" anchorCtr="0">
            <a:noAutofit/>
          </a:bodyPr>
          <a:lstStyle/>
          <a:p>
            <a:pPr marL="0" marR="0" lvl="0" indent="0" algn="l" rtl="0">
              <a:lnSpc>
                <a:spcPct val="111000"/>
              </a:lnSpc>
              <a:spcBef>
                <a:spcPts val="0"/>
              </a:spcBef>
              <a:spcAft>
                <a:spcPts val="0"/>
              </a:spcAft>
              <a:buNone/>
            </a:pPr>
            <a:r>
              <a:rPr lang="vi-VN" altLang="en-US" sz="3000">
                <a:solidFill>
                  <a:srgbClr val="2E53A8"/>
                </a:solidFill>
                <a:latin typeface="Times New Roman" panose="02020603050405020304" charset="0"/>
                <a:ea typeface="Heebo"/>
                <a:cs typeface="Times New Roman" panose="02020603050405020304" charset="0"/>
                <a:sym typeface="Heebo"/>
              </a:rPr>
              <a:t>Xây dựng được các form: </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Đăng nhập, Đăng Xuất</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Quản lý Tài  Khoản </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Quản lý Đội Bóng  </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Quản lý Cầu Thủ </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Quản lý Trận Đấu</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Quản lý Nhà tài Trợ</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Quản lý Vé</a:t>
            </a:r>
          </a:p>
          <a:p>
            <a:pPr marL="457200" marR="0" lvl="0" indent="-457200" algn="l" rtl="0">
              <a:lnSpc>
                <a:spcPct val="111000"/>
              </a:lnSpc>
              <a:spcBef>
                <a:spcPts val="0"/>
              </a:spcBef>
              <a:spcAft>
                <a:spcPts val="0"/>
              </a:spcAft>
              <a:buFont typeface="Wingdings" panose="05000000000000000000" charset="0"/>
              <a:buChar char="Ø"/>
            </a:pPr>
            <a:r>
              <a:rPr lang="vi-VN" altLang="en-US" sz="3000">
                <a:solidFill>
                  <a:srgbClr val="2E53A8"/>
                </a:solidFill>
                <a:latin typeface="Times New Roman" panose="02020603050405020304" charset="0"/>
                <a:ea typeface="Heebo"/>
                <a:cs typeface="Times New Roman" panose="02020603050405020304" charset="0"/>
                <a:sym typeface="Heebo"/>
              </a:rPr>
              <a:t>Thống kê Doanh Thu Vé</a:t>
            </a:r>
          </a:p>
          <a:p>
            <a:pPr marL="0" marR="0" lvl="0" indent="0" algn="l" rtl="0">
              <a:lnSpc>
                <a:spcPct val="111000"/>
              </a:lnSpc>
              <a:spcBef>
                <a:spcPts val="0"/>
              </a:spcBef>
              <a:spcAft>
                <a:spcPts val="0"/>
              </a:spcAft>
              <a:buNone/>
            </a:pPr>
            <a:r>
              <a:rPr lang="vi-VN" altLang="en-US" sz="3000">
                <a:solidFill>
                  <a:srgbClr val="2E53A8"/>
                </a:solidFill>
                <a:latin typeface="Times New Roman" panose="02020603050405020304" charset="0"/>
                <a:ea typeface="Heebo"/>
                <a:cs typeface="Times New Roman" panose="02020603050405020304" charset="0"/>
                <a:sym typeface="Heebo"/>
              </a:rPr>
              <a:t>Cùng với các chức năng thêm, xoá, sửa và tìm kiếm</a:t>
            </a:r>
          </a:p>
        </p:txBody>
      </p:sp>
      <p:sp>
        <p:nvSpPr>
          <p:cNvPr id="434" name="Google Shape;434;p26"/>
          <p:cNvSpPr/>
          <p:nvPr/>
        </p:nvSpPr>
        <p:spPr>
          <a:xfrm>
            <a:off x="10618922" y="2226523"/>
            <a:ext cx="6484986" cy="5455494"/>
          </a:xfrm>
          <a:custGeom>
            <a:avLst/>
            <a:gdLst/>
            <a:ahLst/>
            <a:cxnLst/>
            <a:rect l="l" t="t" r="r" b="b"/>
            <a:pathLst>
              <a:path w="6484986" h="5455494" extrusionOk="0">
                <a:moveTo>
                  <a:pt x="0" y="0"/>
                </a:moveTo>
                <a:lnTo>
                  <a:pt x="6484986" y="0"/>
                </a:lnTo>
                <a:lnTo>
                  <a:pt x="6484986" y="5455494"/>
                </a:lnTo>
                <a:lnTo>
                  <a:pt x="0" y="5455494"/>
                </a:lnTo>
                <a:lnTo>
                  <a:pt x="0" y="0"/>
                </a:lnTo>
                <a:close/>
              </a:path>
            </a:pathLst>
          </a:custGeom>
          <a:blipFill rotWithShape="1">
            <a:blip r:embed="rId2"/>
            <a:stretch>
              <a:fillRect/>
            </a:stretch>
          </a:blipFill>
          <a:ln>
            <a:noFill/>
          </a:ln>
        </p:spPr>
        <p:txBody>
          <a:bodyPr/>
          <a:lstStyle/>
          <a:p>
            <a:endParaRPr lang="en-US"/>
          </a:p>
        </p:txBody>
      </p:sp>
      <p:sp>
        <p:nvSpPr>
          <p:cNvPr id="5" name="Google Shape;351;p24">
            <a:extLst>
              <a:ext uri="{FF2B5EF4-FFF2-40B4-BE49-F238E27FC236}">
                <a16:creationId xmlns:a16="http://schemas.microsoft.com/office/drawing/2014/main" id="{F925D213-9FA7-78A0-3F12-E7958F7FA182}"/>
              </a:ext>
            </a:extLst>
          </p:cNvPr>
          <p:cNvSpPr txBox="1"/>
          <p:nvPr/>
        </p:nvSpPr>
        <p:spPr>
          <a:xfrm>
            <a:off x="-3032760" y="6848244"/>
            <a:ext cx="10805160" cy="1010920"/>
          </a:xfrm>
          <a:prstGeom prst="rect">
            <a:avLst/>
          </a:prstGeom>
          <a:noFill/>
          <a:ln>
            <a:noFill/>
          </a:ln>
        </p:spPr>
        <p:txBody>
          <a:bodyPr spcFirstLastPara="1" wrap="square" lIns="0" tIns="0" rIns="0" bIns="0" anchor="t" anchorCtr="0">
            <a:noAutofit/>
          </a:bodyPr>
          <a:lstStyle/>
          <a:p>
            <a:pPr marL="0" indent="0" algn="ctr">
              <a:lnSpc>
                <a:spcPct val="118000"/>
              </a:lnSpc>
              <a:buNone/>
            </a:pPr>
            <a:r>
              <a:rPr lang="vi-VN" altLang="en-US" sz="4000" b="1" cap="none">
                <a:solidFill>
                  <a:srgbClr val="FF0000"/>
                </a:solidFill>
                <a:latin typeface="Times New Roman" panose="02020603050405020304" charset="0"/>
                <a:ea typeface="Heebo Black"/>
                <a:cs typeface="Times New Roman" panose="02020603050405020304" charset="0"/>
                <a:sym typeface="Heebo Black"/>
              </a:rPr>
              <a:t>Hạn chế</a:t>
            </a:r>
          </a:p>
        </p:txBody>
      </p:sp>
      <p:sp>
        <p:nvSpPr>
          <p:cNvPr id="6" name="Google Shape;343;p24">
            <a:extLst>
              <a:ext uri="{FF2B5EF4-FFF2-40B4-BE49-F238E27FC236}">
                <a16:creationId xmlns:a16="http://schemas.microsoft.com/office/drawing/2014/main" id="{8AF79370-AA05-B3F1-8360-AB02CA9314E9}"/>
              </a:ext>
            </a:extLst>
          </p:cNvPr>
          <p:cNvSpPr txBox="1"/>
          <p:nvPr/>
        </p:nvSpPr>
        <p:spPr>
          <a:xfrm>
            <a:off x="2168522" y="7959864"/>
            <a:ext cx="9187278" cy="1470025"/>
          </a:xfrm>
          <a:prstGeom prst="rect">
            <a:avLst/>
          </a:prstGeom>
          <a:noFill/>
          <a:ln>
            <a:noFill/>
          </a:ln>
        </p:spPr>
        <p:txBody>
          <a:bodyPr spcFirstLastPara="1" wrap="square" lIns="0" tIns="0" rIns="0" bIns="0" anchor="t" anchorCtr="0">
            <a:noAutofit/>
          </a:bodyPr>
          <a:lstStyle/>
          <a:p>
            <a:pPr marL="457200" marR="0" lvl="0" indent="-457200" algn="l" rtl="0">
              <a:lnSpc>
                <a:spcPct val="111000"/>
              </a:lnSpc>
              <a:spcBef>
                <a:spcPts val="0"/>
              </a:spcBef>
              <a:spcAft>
                <a:spcPts val="0"/>
              </a:spcAft>
              <a:buFont typeface="Wingdings" panose="05000000000000000000" pitchFamily="2" charset="2"/>
              <a:buChar char="Ø"/>
            </a:pPr>
            <a:r>
              <a:rPr lang="vi-VN" altLang="en-US" sz="3000">
                <a:solidFill>
                  <a:srgbClr val="2E53A8"/>
                </a:solidFill>
                <a:latin typeface="Times New Roman" panose="02020603050405020304" charset="0"/>
                <a:ea typeface="Heebo"/>
                <a:cs typeface="Times New Roman" panose="02020603050405020304" charset="0"/>
                <a:sym typeface="Heebo"/>
              </a:rPr>
              <a:t>Cơ sở dữ liệu chưa vững chắc</a:t>
            </a:r>
          </a:p>
          <a:p>
            <a:pPr marL="457200" marR="0" lvl="0" indent="-457200" algn="l" rtl="0">
              <a:lnSpc>
                <a:spcPct val="111000"/>
              </a:lnSpc>
              <a:spcBef>
                <a:spcPts val="0"/>
              </a:spcBef>
              <a:spcAft>
                <a:spcPts val="0"/>
              </a:spcAft>
              <a:buFont typeface="Wingdings" panose="05000000000000000000" pitchFamily="2" charset="2"/>
              <a:buChar char="Ø"/>
            </a:pPr>
            <a:r>
              <a:rPr lang="vi-VN" altLang="en-US" sz="3000">
                <a:solidFill>
                  <a:srgbClr val="2E53A8"/>
                </a:solidFill>
                <a:latin typeface="Times New Roman" panose="02020603050405020304" charset="0"/>
                <a:ea typeface="Heebo"/>
                <a:cs typeface="Times New Roman" panose="02020603050405020304" charset="0"/>
                <a:sym typeface="Heebo"/>
              </a:rPr>
              <a:t>Giao diện người dùng chưa thân thiện, khó sử dụng…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P spid="351" grpId="1"/>
      <p:bldP spid="4" grpId="0"/>
      <p:bldP spid="4" grpId="1"/>
      <p:bldP spid="5" grpId="0"/>
      <p:bldP spid="5" grpId="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1C9EB"/>
        </a:solidFill>
        <a:effectLst/>
      </p:bgPr>
    </p:bg>
    <p:spTree>
      <p:nvGrpSpPr>
        <p:cNvPr id="1" name="Shape 696"/>
        <p:cNvGrpSpPr/>
        <p:nvPr/>
      </p:nvGrpSpPr>
      <p:grpSpPr>
        <a:xfrm>
          <a:off x="0" y="0"/>
          <a:ext cx="0" cy="0"/>
          <a:chOff x="0" y="0"/>
          <a:chExt cx="0" cy="0"/>
        </a:xfrm>
      </p:grpSpPr>
      <p:grpSp>
        <p:nvGrpSpPr>
          <p:cNvPr id="697" name="Google Shape;697;p33"/>
          <p:cNvGrpSpPr/>
          <p:nvPr/>
        </p:nvGrpSpPr>
        <p:grpSpPr>
          <a:xfrm>
            <a:off x="498406" y="353745"/>
            <a:ext cx="17291187" cy="9434848"/>
            <a:chOff x="0" y="-38100"/>
            <a:chExt cx="4554058" cy="2484898"/>
          </a:xfrm>
        </p:grpSpPr>
        <p:sp>
          <p:nvSpPr>
            <p:cNvPr id="698" name="Google Shape;698;p33"/>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701" name="Google Shape;701;p33"/>
          <p:cNvSpPr txBox="1"/>
          <p:nvPr/>
        </p:nvSpPr>
        <p:spPr>
          <a:xfrm>
            <a:off x="9047043" y="1363382"/>
            <a:ext cx="7544400" cy="42591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3835" b="0" i="0" u="none" strike="noStrike" cap="none">
                <a:solidFill>
                  <a:srgbClr val="7B96D4"/>
                </a:solidFill>
                <a:latin typeface="Heebo Black"/>
                <a:ea typeface="Heebo Black"/>
                <a:cs typeface="Heebo Black"/>
                <a:sym typeface="Heebo Black"/>
              </a:rPr>
              <a:t>THANK YOU</a:t>
            </a:r>
          </a:p>
        </p:txBody>
      </p:sp>
      <p:sp>
        <p:nvSpPr>
          <p:cNvPr id="702" name="Google Shape;702;p33"/>
          <p:cNvSpPr/>
          <p:nvPr/>
        </p:nvSpPr>
        <p:spPr>
          <a:xfrm>
            <a:off x="1019175" y="1249082"/>
            <a:ext cx="11227151" cy="7788836"/>
          </a:xfrm>
          <a:custGeom>
            <a:avLst/>
            <a:gdLst/>
            <a:ahLst/>
            <a:cxnLst/>
            <a:rect l="l" t="t" r="r" b="b"/>
            <a:pathLst>
              <a:path w="11227151" h="7788836" extrusionOk="0">
                <a:moveTo>
                  <a:pt x="0" y="0"/>
                </a:moveTo>
                <a:lnTo>
                  <a:pt x="11227151" y="0"/>
                </a:lnTo>
                <a:lnTo>
                  <a:pt x="11227151" y="7788836"/>
                </a:lnTo>
                <a:lnTo>
                  <a:pt x="0" y="7788836"/>
                </a:lnTo>
                <a:lnTo>
                  <a:pt x="0" y="0"/>
                </a:lnTo>
                <a:close/>
              </a:path>
            </a:pathLst>
          </a:custGeom>
          <a:blipFill rotWithShape="1">
            <a:blip r:embed="rId3"/>
            <a:stretch>
              <a:fillRect/>
            </a:stretch>
          </a:blipFill>
          <a:ln>
            <a:no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p:bldP spid="70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pSp>
        <p:nvGrpSpPr>
          <p:cNvPr id="102" name="Google Shape;102;p14"/>
          <p:cNvGrpSpPr/>
          <p:nvPr/>
        </p:nvGrpSpPr>
        <p:grpSpPr>
          <a:xfrm>
            <a:off x="-635" y="-126365"/>
            <a:ext cx="18288635" cy="10413365"/>
            <a:chOff x="0" y="-38100"/>
            <a:chExt cx="4554058" cy="2484898"/>
          </a:xfrm>
        </p:grpSpPr>
        <p:sp>
          <p:nvSpPr>
            <p:cNvPr id="103" name="Google Shape;103;p14"/>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3" name="Google Shape;113;p14"/>
          <p:cNvSpPr txBox="1"/>
          <p:nvPr/>
        </p:nvSpPr>
        <p:spPr>
          <a:xfrm>
            <a:off x="321310" y="494347"/>
            <a:ext cx="4250690" cy="854075"/>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vi-VN" altLang="en-US" sz="5000" b="1" i="0" u="none" strike="noStrike" cap="none">
                <a:solidFill>
                  <a:srgbClr val="FF0000"/>
                </a:solidFill>
                <a:latin typeface="Times New Roman" panose="02020603050405020304" charset="0"/>
                <a:ea typeface="Heebo"/>
                <a:cs typeface="Times New Roman" panose="02020603050405020304" charset="0"/>
                <a:sym typeface="Heebo"/>
              </a:rPr>
              <a:t>Mục Tiêu</a:t>
            </a:r>
          </a:p>
        </p:txBody>
      </p:sp>
      <p:sp>
        <p:nvSpPr>
          <p:cNvPr id="105" name="Google Shape;105;p14"/>
          <p:cNvSpPr txBox="1"/>
          <p:nvPr/>
        </p:nvSpPr>
        <p:spPr>
          <a:xfrm>
            <a:off x="2498725" y="1598981"/>
            <a:ext cx="12836213" cy="1470025"/>
          </a:xfrm>
          <a:prstGeom prst="rect">
            <a:avLst/>
          </a:prstGeom>
          <a:noFill/>
          <a:ln>
            <a:noFill/>
          </a:ln>
        </p:spPr>
        <p:txBody>
          <a:bodyPr spcFirstLastPara="1" wrap="square" lIns="0" tIns="0" rIns="0" bIns="0" anchor="t" anchorCtr="0">
            <a:noAutofit/>
          </a:bodyPr>
          <a:lstStyle/>
          <a:p>
            <a:pPr algn="just">
              <a:lnSpc>
                <a:spcPct val="111000"/>
              </a:lnSpc>
            </a:pPr>
            <a:r>
              <a:rPr lang="en-US" sz="3000">
                <a:solidFill>
                  <a:srgbClr val="2E53A8"/>
                </a:solidFill>
                <a:latin typeface="Times New Roman" panose="02020603050405020304" charset="0"/>
                <a:ea typeface="Heebo"/>
                <a:cs typeface="Times New Roman" panose="02020603050405020304" charset="0"/>
                <a:sym typeface="Heebo"/>
              </a:rPr>
              <a:t>Mục tiêu của đề tài là xây dựng một ứng dụng quản lý doanh thu cho các câu lạc bộ bóng đá, giúp các câu lạc bộ quản lý doanh thu một cách hiệu quả và dễ dàng.</a:t>
            </a:r>
          </a:p>
        </p:txBody>
      </p:sp>
      <p:sp>
        <p:nvSpPr>
          <p:cNvPr id="106" name="Google Shape;106;p14"/>
          <p:cNvSpPr/>
          <p:nvPr/>
        </p:nvSpPr>
        <p:spPr>
          <a:xfrm>
            <a:off x="15789275" y="106680"/>
            <a:ext cx="2498725" cy="2483485"/>
          </a:xfrm>
          <a:custGeom>
            <a:avLst/>
            <a:gdLst/>
            <a:ahLst/>
            <a:cxnLst/>
            <a:rect l="l" t="t" r="r" b="b"/>
            <a:pathLst>
              <a:path w="4249456" h="3272081" extrusionOk="0">
                <a:moveTo>
                  <a:pt x="0" y="0"/>
                </a:moveTo>
                <a:lnTo>
                  <a:pt x="4249456" y="0"/>
                </a:lnTo>
                <a:lnTo>
                  <a:pt x="4249456" y="3272081"/>
                </a:lnTo>
                <a:lnTo>
                  <a:pt x="0" y="3272081"/>
                </a:lnTo>
                <a:lnTo>
                  <a:pt x="0" y="0"/>
                </a:lnTo>
                <a:close/>
              </a:path>
            </a:pathLst>
          </a:custGeom>
          <a:blipFill rotWithShape="1">
            <a:blip r:embed="rId2"/>
            <a:stretch>
              <a:fillRect/>
            </a:stretch>
          </a:blipFill>
          <a:ln>
            <a:noFill/>
          </a:ln>
        </p:spPr>
        <p:txBody>
          <a:bodyPr/>
          <a:lstStyle/>
          <a:p>
            <a:endParaRPr lang="en-US"/>
          </a:p>
        </p:txBody>
      </p:sp>
      <p:sp>
        <p:nvSpPr>
          <p:cNvPr id="4" name="Google Shape;106;p14"/>
          <p:cNvSpPr/>
          <p:nvPr/>
        </p:nvSpPr>
        <p:spPr>
          <a:xfrm>
            <a:off x="0" y="7770495"/>
            <a:ext cx="2498725" cy="2483485"/>
          </a:xfrm>
          <a:custGeom>
            <a:avLst/>
            <a:gdLst/>
            <a:ahLst/>
            <a:cxnLst/>
            <a:rect l="l" t="t" r="r" b="b"/>
            <a:pathLst>
              <a:path w="4249456" h="3272081" extrusionOk="0">
                <a:moveTo>
                  <a:pt x="0" y="0"/>
                </a:moveTo>
                <a:lnTo>
                  <a:pt x="4249456" y="0"/>
                </a:lnTo>
                <a:lnTo>
                  <a:pt x="4249456" y="3272081"/>
                </a:lnTo>
                <a:lnTo>
                  <a:pt x="0" y="3272081"/>
                </a:lnTo>
                <a:lnTo>
                  <a:pt x="0" y="0"/>
                </a:lnTo>
                <a:close/>
              </a:path>
            </a:pathLst>
          </a:custGeom>
          <a:blipFill rotWithShape="1">
            <a:blip r:embed="rId2"/>
            <a:stretch>
              <a:fillRect/>
            </a:stretch>
          </a:blipFill>
          <a:ln>
            <a:noFill/>
          </a:ln>
        </p:spPr>
        <p:txBody>
          <a:bodyPr/>
          <a:lstStyle/>
          <a:p>
            <a:endParaRPr lang="en-US"/>
          </a:p>
        </p:txBody>
      </p:sp>
      <p:sp>
        <p:nvSpPr>
          <p:cNvPr id="5" name="Google Shape;112;p14">
            <a:extLst>
              <a:ext uri="{FF2B5EF4-FFF2-40B4-BE49-F238E27FC236}">
                <a16:creationId xmlns:a16="http://schemas.microsoft.com/office/drawing/2014/main" id="{622F0435-7CD3-CF74-4C74-E015CD296902}"/>
              </a:ext>
            </a:extLst>
          </p:cNvPr>
          <p:cNvSpPr txBox="1"/>
          <p:nvPr/>
        </p:nvSpPr>
        <p:spPr>
          <a:xfrm>
            <a:off x="0" y="2996934"/>
            <a:ext cx="5205730" cy="170815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vi-VN" altLang="en-US" sz="5000" b="1" i="0" u="none" strike="noStrike" cap="none">
                <a:solidFill>
                  <a:srgbClr val="FF0000"/>
                </a:solidFill>
                <a:latin typeface="Times New Roman" panose="02020603050405020304" charset="0"/>
                <a:ea typeface="Heebo"/>
                <a:cs typeface="Times New Roman" panose="02020603050405020304" charset="0"/>
                <a:sym typeface="Heebo"/>
              </a:rPr>
              <a:t>Nhiệm Vụ</a:t>
            </a:r>
          </a:p>
          <a:p>
            <a:pPr marL="0" marR="0" lvl="0" indent="0" algn="ctr" rtl="0">
              <a:lnSpc>
                <a:spcPct val="111000"/>
              </a:lnSpc>
              <a:spcBef>
                <a:spcPts val="0"/>
              </a:spcBef>
              <a:spcAft>
                <a:spcPts val="0"/>
              </a:spcAft>
              <a:buNone/>
            </a:pPr>
            <a:endParaRPr lang="vi-VN" altLang="en-US" sz="5000" b="1" i="0" u="none" strike="noStrike" cap="none">
              <a:solidFill>
                <a:srgbClr val="FF0000"/>
              </a:solidFill>
              <a:latin typeface="Times New Roman" panose="02020603050405020304" charset="0"/>
              <a:ea typeface="Heebo"/>
              <a:cs typeface="Times New Roman" panose="02020603050405020304" charset="0"/>
              <a:sym typeface="Heebo"/>
            </a:endParaRPr>
          </a:p>
        </p:txBody>
      </p:sp>
      <p:sp>
        <p:nvSpPr>
          <p:cNvPr id="6" name="Google Shape;112;p14">
            <a:extLst>
              <a:ext uri="{FF2B5EF4-FFF2-40B4-BE49-F238E27FC236}">
                <a16:creationId xmlns:a16="http://schemas.microsoft.com/office/drawing/2014/main" id="{F90E85AE-83CB-09F6-DC09-CFEE1F094266}"/>
              </a:ext>
            </a:extLst>
          </p:cNvPr>
          <p:cNvSpPr txBox="1"/>
          <p:nvPr/>
        </p:nvSpPr>
        <p:spPr>
          <a:xfrm>
            <a:off x="2709227" y="4131894"/>
            <a:ext cx="10126345" cy="4661027"/>
          </a:xfrm>
          <a:prstGeom prst="rect">
            <a:avLst/>
          </a:prstGeom>
          <a:noFill/>
          <a:ln>
            <a:noFill/>
          </a:ln>
        </p:spPr>
        <p:txBody>
          <a:bodyPr spcFirstLastPara="1" wrap="square" lIns="0" tIns="0" rIns="0" bIns="0" anchor="t" anchorCtr="0">
            <a:noAutofit/>
          </a:bodyPr>
          <a:lstStyle/>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Các chức năng của phần mềm quản lý doanh thu câu lạc bộ:</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1. Đăng nhập trang chủ, đăng xuất tài khoản</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2. Quản lý tài khoản: thêm, xoá, sửa tài khoản </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3. Quản lý đôi bóng: thêm, xoá, sửa, tìm kiếm đội bóng </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4. Quản lý nhà cầu thủ : thêm, xoá, sửa và tìm kiếm cầu thủ</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5. Quản lý trận đấu : thêm, xoá, sửa và tìm kiếm trận đấu</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6. Quản lý nhà tài trợ: thêm, xoá, sửa và tìm kiếm nhà tài trợ</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7. Quản lý vé: thêm, xoá, sửa và tìm kiếm vé</a:t>
            </a:r>
          </a:p>
          <a:p>
            <a:pPr marL="0" marR="0" lvl="0" indent="0" algn="just" rtl="0">
              <a:lnSpc>
                <a:spcPct val="111000"/>
              </a:lnSpc>
              <a:spcBef>
                <a:spcPts val="0"/>
              </a:spcBef>
              <a:spcAft>
                <a:spcPts val="0"/>
              </a:spcAft>
              <a:buNone/>
            </a:pPr>
            <a:r>
              <a:rPr lang="vi-VN" altLang="en-US" sz="3000" i="0" u="none" strike="noStrike" cap="none">
                <a:solidFill>
                  <a:srgbClr val="2E53A8"/>
                </a:solidFill>
                <a:effectLst/>
                <a:latin typeface="Times New Roman" panose="02020603050405020304" charset="0"/>
                <a:ea typeface="Heebo"/>
                <a:cs typeface="Times New Roman" panose="02020603050405020304" charset="0"/>
                <a:sym typeface="Heebo"/>
              </a:rPr>
              <a:t>8. Thống kê doanh thu vé: thống kê tổng doanh thu vé</a:t>
            </a:r>
          </a:p>
        </p:txBody>
      </p:sp>
      <p:sp>
        <p:nvSpPr>
          <p:cNvPr id="7" name="Google Shape;609;p28">
            <a:extLst>
              <a:ext uri="{FF2B5EF4-FFF2-40B4-BE49-F238E27FC236}">
                <a16:creationId xmlns:a16="http://schemas.microsoft.com/office/drawing/2014/main" id="{6B68B66C-7C3E-B451-8A24-9D36936A26F8}"/>
              </a:ext>
            </a:extLst>
          </p:cNvPr>
          <p:cNvSpPr/>
          <p:nvPr/>
        </p:nvSpPr>
        <p:spPr>
          <a:xfrm>
            <a:off x="12136755" y="5746471"/>
            <a:ext cx="6151245" cy="4507230"/>
          </a:xfrm>
          <a:custGeom>
            <a:avLst/>
            <a:gdLst/>
            <a:ahLst/>
            <a:cxnLst/>
            <a:rect l="l" t="t" r="r" b="b"/>
            <a:pathLst>
              <a:path w="5773203" h="3260705" extrusionOk="0">
                <a:moveTo>
                  <a:pt x="0" y="0"/>
                </a:moveTo>
                <a:lnTo>
                  <a:pt x="5773203" y="0"/>
                </a:lnTo>
                <a:lnTo>
                  <a:pt x="5773203" y="3260705"/>
                </a:lnTo>
                <a:lnTo>
                  <a:pt x="0" y="3260705"/>
                </a:lnTo>
                <a:lnTo>
                  <a:pt x="0" y="0"/>
                </a:lnTo>
                <a:close/>
              </a:path>
            </a:pathLst>
          </a:custGeom>
          <a:blipFill rotWithShape="1">
            <a:blip r:embed="rId3"/>
            <a:stretch>
              <a:fillRect/>
            </a:stretch>
          </a:blipFill>
          <a:ln>
            <a:no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05" grpId="0"/>
      <p:bldP spid="105" grpId="1"/>
      <p:bldP spid="5" grpId="0"/>
      <p:bldP spid="5" grpId="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1C9EB"/>
        </a:solidFill>
        <a:effectLst/>
      </p:bgPr>
    </p:bg>
    <p:spTree>
      <p:nvGrpSpPr>
        <p:cNvPr id="1" name="Shape 101"/>
        <p:cNvGrpSpPr/>
        <p:nvPr/>
      </p:nvGrpSpPr>
      <p:grpSpPr>
        <a:xfrm>
          <a:off x="0" y="0"/>
          <a:ext cx="0" cy="0"/>
          <a:chOff x="0" y="0"/>
          <a:chExt cx="0" cy="0"/>
        </a:xfrm>
      </p:grpSpPr>
      <p:grpSp>
        <p:nvGrpSpPr>
          <p:cNvPr id="102" name="Google Shape;102;p14"/>
          <p:cNvGrpSpPr/>
          <p:nvPr/>
        </p:nvGrpSpPr>
        <p:grpSpPr>
          <a:xfrm>
            <a:off x="-203337" y="217071"/>
            <a:ext cx="17291187" cy="9434848"/>
            <a:chOff x="0" y="-38100"/>
            <a:chExt cx="4554058" cy="2484898"/>
          </a:xfrm>
        </p:grpSpPr>
        <p:sp>
          <p:nvSpPr>
            <p:cNvPr id="103" name="Google Shape;103;p14"/>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6" name="Google Shape;106;p14"/>
          <p:cNvSpPr/>
          <p:nvPr/>
        </p:nvSpPr>
        <p:spPr>
          <a:xfrm>
            <a:off x="14792462" y="292414"/>
            <a:ext cx="2498725" cy="2483485"/>
          </a:xfrm>
          <a:custGeom>
            <a:avLst/>
            <a:gdLst/>
            <a:ahLst/>
            <a:cxnLst/>
            <a:rect l="l" t="t" r="r" b="b"/>
            <a:pathLst>
              <a:path w="4249456" h="3272081" extrusionOk="0">
                <a:moveTo>
                  <a:pt x="0" y="0"/>
                </a:moveTo>
                <a:lnTo>
                  <a:pt x="4249456" y="0"/>
                </a:lnTo>
                <a:lnTo>
                  <a:pt x="4249456" y="3272081"/>
                </a:lnTo>
                <a:lnTo>
                  <a:pt x="0" y="3272081"/>
                </a:lnTo>
                <a:lnTo>
                  <a:pt x="0" y="0"/>
                </a:lnTo>
                <a:close/>
              </a:path>
            </a:pathLst>
          </a:custGeom>
          <a:blipFill rotWithShape="1">
            <a:blip r:embed="rId3"/>
            <a:stretch>
              <a:fillRect/>
            </a:stretch>
          </a:blipFill>
          <a:ln>
            <a:noFill/>
          </a:ln>
        </p:spPr>
        <p:txBody>
          <a:bodyPr/>
          <a:lstStyle/>
          <a:p>
            <a:endParaRPr lang="en-US"/>
          </a:p>
        </p:txBody>
      </p:sp>
      <p:sp>
        <p:nvSpPr>
          <p:cNvPr id="108" name="Google Shape;108;p14"/>
          <p:cNvSpPr txBox="1"/>
          <p:nvPr/>
        </p:nvSpPr>
        <p:spPr>
          <a:xfrm>
            <a:off x="781665" y="2157621"/>
            <a:ext cx="8362335" cy="7236297"/>
          </a:xfrm>
          <a:prstGeom prst="rect">
            <a:avLst/>
          </a:prstGeom>
          <a:noFill/>
          <a:ln>
            <a:noFill/>
          </a:ln>
        </p:spPr>
        <p:txBody>
          <a:bodyPr spcFirstLastPara="1" wrap="square" lIns="0" tIns="0" rIns="0" bIns="0" anchor="t" anchorCtr="0">
            <a:noAutofit/>
          </a:bodyPr>
          <a:lstStyle/>
          <a:p>
            <a:pPr lvl="0" algn="just">
              <a:lnSpc>
                <a:spcPct val="120000"/>
              </a:lnSpc>
            </a:pPr>
            <a:r>
              <a:rPr lang="en-US" sz="4000">
                <a:ln/>
                <a:solidFill>
                  <a:schemeClr val="accent1"/>
                </a:solidFill>
                <a:latin typeface="Times New Roman" panose="02020603050405020304" charset="0"/>
                <a:ea typeface="Heebo"/>
                <a:cs typeface="Times New Roman" panose="02020603050405020304" charset="0"/>
                <a:sym typeface="Heebo"/>
              </a:rPr>
              <a:t>Để  xây dựng một ứng dụng quản lý doanh thu cho các câu lạc bộ bóng đá, đ</a:t>
            </a:r>
            <a:r>
              <a:rPr lang="en-US" sz="4000" i="0" u="none" strike="noStrike" cap="none">
                <a:ln/>
                <a:solidFill>
                  <a:schemeClr val="accent1"/>
                </a:solidFill>
                <a:effectLst/>
                <a:latin typeface="Times New Roman" panose="02020603050405020304" charset="0"/>
                <a:ea typeface="Heebo"/>
                <a:cs typeface="Times New Roman" panose="02020603050405020304" charset="0"/>
                <a:sym typeface="Heebo"/>
              </a:rPr>
              <a:t>ề tài này sử dụng </a:t>
            </a:r>
            <a:r>
              <a:rPr lang="en-US" sz="4000">
                <a:ln/>
                <a:solidFill>
                  <a:schemeClr val="accent1"/>
                </a:solidFill>
                <a:latin typeface="Times New Roman" panose="02020603050405020304" charset="0"/>
                <a:ea typeface="Heebo"/>
                <a:cs typeface="Times New Roman" panose="02020603050405020304" charset="0"/>
                <a:sym typeface="Heebo"/>
              </a:rPr>
              <a:t>ngôn ngữ lập trình</a:t>
            </a:r>
            <a:r>
              <a:rPr lang="en-US" sz="4000" i="0" u="none" strike="noStrike" cap="none">
                <a:ln/>
                <a:solidFill>
                  <a:schemeClr val="accent1"/>
                </a:solidFill>
                <a:effectLst/>
                <a:latin typeface="Times New Roman" panose="02020603050405020304" charset="0"/>
                <a:ea typeface="Heebo"/>
                <a:cs typeface="Times New Roman" panose="02020603050405020304" charset="0"/>
                <a:sym typeface="Heebo"/>
              </a:rPr>
              <a:t> C# và kết nối với cơ sở dữ liệu SQL Server</a:t>
            </a:r>
            <a:r>
              <a:rPr lang="en-US" sz="4000">
                <a:ln/>
                <a:solidFill>
                  <a:schemeClr val="accent1"/>
                </a:solidFill>
                <a:latin typeface="Times New Roman" panose="02020603050405020304" charset="0"/>
                <a:ea typeface="Heebo"/>
                <a:cs typeface="Times New Roman" panose="02020603050405020304" charset="0"/>
                <a:sym typeface="Heebo"/>
              </a:rPr>
              <a:t>.</a:t>
            </a:r>
          </a:p>
          <a:p>
            <a:pPr lvl="0" algn="just">
              <a:lnSpc>
                <a:spcPct val="120000"/>
              </a:lnSpc>
            </a:pPr>
            <a:r>
              <a:rPr lang="en-US" sz="4000" i="0" u="none" strike="noStrike" cap="none">
                <a:ln/>
                <a:solidFill>
                  <a:schemeClr val="accent1"/>
                </a:solidFill>
                <a:effectLst/>
                <a:latin typeface="Times New Roman" panose="02020603050405020304" charset="0"/>
                <a:ea typeface="Heebo"/>
                <a:cs typeface="Times New Roman" panose="02020603050405020304" charset="0"/>
                <a:sym typeface="Heebo"/>
              </a:rPr>
              <a:t>Các công cụ và thư viện được hỗ trợ bởi .NET Framework và thực hiện trên môi trường phát triển tích hợp (IDE) Visual Studio của Microsoft</a:t>
            </a:r>
          </a:p>
        </p:txBody>
      </p:sp>
      <p:sp>
        <p:nvSpPr>
          <p:cNvPr id="112" name="Google Shape;112;p14"/>
          <p:cNvSpPr txBox="1"/>
          <p:nvPr/>
        </p:nvSpPr>
        <p:spPr>
          <a:xfrm>
            <a:off x="433234" y="898059"/>
            <a:ext cx="6395269" cy="85408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US" altLang="en-US" sz="5000" b="1" i="0" u="none" strike="noStrike" cap="none">
                <a:solidFill>
                  <a:srgbClr val="FF0000"/>
                </a:solidFill>
                <a:latin typeface="Times New Roman" panose="02020603050405020304" charset="0"/>
                <a:ea typeface="Heebo"/>
                <a:cs typeface="Times New Roman" panose="02020603050405020304" charset="0"/>
                <a:sym typeface="Heebo"/>
              </a:rPr>
              <a:t>CƠ SỞ LÝ THUYẾT</a:t>
            </a:r>
            <a:endParaRPr lang="vi-VN" altLang="en-US" sz="5000" b="1" i="0" u="none" strike="noStrike" cap="none">
              <a:solidFill>
                <a:srgbClr val="FF0000"/>
              </a:solidFill>
              <a:latin typeface="Times New Roman" panose="02020603050405020304" charset="0"/>
              <a:ea typeface="Heebo"/>
              <a:cs typeface="Times New Roman" panose="02020603050405020304" charset="0"/>
              <a:sym typeface="Heebo"/>
            </a:endParaRPr>
          </a:p>
        </p:txBody>
      </p:sp>
      <p:sp>
        <p:nvSpPr>
          <p:cNvPr id="3" name="Google Shape;355;p24">
            <a:extLst>
              <a:ext uri="{FF2B5EF4-FFF2-40B4-BE49-F238E27FC236}">
                <a16:creationId xmlns:a16="http://schemas.microsoft.com/office/drawing/2014/main" id="{2B3CAA81-7C6E-AE90-DEB5-360BFB94B260}"/>
              </a:ext>
            </a:extLst>
          </p:cNvPr>
          <p:cNvSpPr/>
          <p:nvPr/>
        </p:nvSpPr>
        <p:spPr>
          <a:xfrm>
            <a:off x="9446330" y="3838907"/>
            <a:ext cx="7675245" cy="5888355"/>
          </a:xfrm>
          <a:custGeom>
            <a:avLst/>
            <a:gdLst/>
            <a:ahLst/>
            <a:cxnLst/>
            <a:rect l="l" t="t" r="r" b="b"/>
            <a:pathLst>
              <a:path w="6224251" h="4753772" extrusionOk="0">
                <a:moveTo>
                  <a:pt x="0" y="0"/>
                </a:moveTo>
                <a:lnTo>
                  <a:pt x="6224251" y="0"/>
                </a:lnTo>
                <a:lnTo>
                  <a:pt x="6224251" y="4753772"/>
                </a:lnTo>
                <a:lnTo>
                  <a:pt x="0" y="4753772"/>
                </a:lnTo>
                <a:lnTo>
                  <a:pt x="0" y="0"/>
                </a:lnTo>
                <a:close/>
              </a:path>
            </a:pathLst>
          </a:custGeom>
          <a:blipFill rotWithShape="1">
            <a:blip r:embed="rId4"/>
            <a:stretch>
              <a:fillRect/>
            </a:stretch>
          </a:blipFill>
          <a:ln>
            <a:no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1C9EB"/>
        </a:solidFill>
        <a:effectLst/>
      </p:bgPr>
    </p:bg>
    <p:spTree>
      <p:nvGrpSpPr>
        <p:cNvPr id="1" name="Shape 449"/>
        <p:cNvGrpSpPr/>
        <p:nvPr/>
      </p:nvGrpSpPr>
      <p:grpSpPr>
        <a:xfrm>
          <a:off x="0" y="0"/>
          <a:ext cx="0" cy="0"/>
          <a:chOff x="0" y="0"/>
          <a:chExt cx="0" cy="0"/>
        </a:xfrm>
      </p:grpSpPr>
      <p:grpSp>
        <p:nvGrpSpPr>
          <p:cNvPr id="450" name="Google Shape;450;p28"/>
          <p:cNvGrpSpPr/>
          <p:nvPr/>
        </p:nvGrpSpPr>
        <p:grpSpPr>
          <a:xfrm>
            <a:off x="498406" y="353745"/>
            <a:ext cx="17291187" cy="9434848"/>
            <a:chOff x="0" y="-38100"/>
            <a:chExt cx="4554058" cy="2484898"/>
          </a:xfrm>
        </p:grpSpPr>
        <p:sp>
          <p:nvSpPr>
            <p:cNvPr id="451" name="Google Shape;451;p28"/>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10" name="Google Shape;610;p28"/>
          <p:cNvSpPr txBox="1"/>
          <p:nvPr/>
        </p:nvSpPr>
        <p:spPr>
          <a:xfrm>
            <a:off x="-125868" y="738187"/>
            <a:ext cx="8327519" cy="1270635"/>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00" b="1" i="0" u="none" strike="noStrike" cap="none">
                <a:solidFill>
                  <a:srgbClr val="FF0000"/>
                </a:solidFill>
                <a:latin typeface="Heebo Black"/>
                <a:ea typeface="Heebo Black"/>
                <a:cs typeface="Heebo Black"/>
                <a:sym typeface="Heebo Black"/>
              </a:rPr>
              <a:t>MÔ HÌNH SQL</a:t>
            </a:r>
          </a:p>
        </p:txBody>
      </p:sp>
      <p:pic>
        <p:nvPicPr>
          <p:cNvPr id="773001279" name="Picture 1" descr="A screenshot of a computer&#10;&#10;Description automatically generated"/>
          <p:cNvPicPr>
            <a:picLocks noChangeAspect="1"/>
          </p:cNvPicPr>
          <p:nvPr/>
        </p:nvPicPr>
        <p:blipFill>
          <a:blip r:embed="rId3"/>
          <a:stretch>
            <a:fillRect/>
          </a:stretch>
        </p:blipFill>
        <p:spPr>
          <a:xfrm>
            <a:off x="5254306" y="2465704"/>
            <a:ext cx="7779385" cy="5355590"/>
          </a:xfrm>
          <a:prstGeom prst="rect">
            <a:avLst/>
          </a:prstGeom>
        </p:spPr>
      </p:pic>
      <p:sp>
        <p:nvSpPr>
          <p:cNvPr id="2" name="Google Shape;610;p28"/>
          <p:cNvSpPr txBox="1"/>
          <p:nvPr/>
        </p:nvSpPr>
        <p:spPr>
          <a:xfrm>
            <a:off x="2768661" y="8278176"/>
            <a:ext cx="12162155" cy="652780"/>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vi-VN" altLang="en-US" sz="3600" b="0" i="0" u="none" strike="noStrike" cap="none">
                <a:solidFill>
                  <a:srgbClr val="4C6FBF"/>
                </a:solidFill>
                <a:latin typeface="Times New Roman" panose="02020603050405020304" charset="0"/>
                <a:ea typeface="Heebo Black"/>
                <a:cs typeface="Times New Roman" panose="02020603050405020304" charset="0"/>
                <a:sym typeface="Heebo Black"/>
              </a:rPr>
              <a:t>Hình 1.Mô hình diagram Quản lý Doanh thu  CLB Bóng Đá</a:t>
            </a:r>
          </a:p>
        </p:txBody>
      </p:sp>
      <p:pic>
        <p:nvPicPr>
          <p:cNvPr id="4" name="Picture 3" descr="SQL-la-gi">
            <a:extLst>
              <a:ext uri="{FF2B5EF4-FFF2-40B4-BE49-F238E27FC236}">
                <a16:creationId xmlns:a16="http://schemas.microsoft.com/office/drawing/2014/main" id="{9BFDF0E4-207E-B87F-A117-CE5C543C6116}"/>
              </a:ext>
            </a:extLst>
          </p:cNvPr>
          <p:cNvPicPr>
            <a:picLocks noChangeAspect="1"/>
          </p:cNvPicPr>
          <p:nvPr/>
        </p:nvPicPr>
        <p:blipFill>
          <a:blip r:embed="rId4"/>
          <a:stretch>
            <a:fillRect/>
          </a:stretch>
        </p:blipFill>
        <p:spPr>
          <a:xfrm>
            <a:off x="13474108" y="597033"/>
            <a:ext cx="4098854" cy="27441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1C9EB"/>
        </a:solidFill>
        <a:effectLst/>
      </p:bgPr>
    </p:bg>
    <p:spTree>
      <p:nvGrpSpPr>
        <p:cNvPr id="1" name="Shape 669"/>
        <p:cNvGrpSpPr/>
        <p:nvPr/>
      </p:nvGrpSpPr>
      <p:grpSpPr>
        <a:xfrm>
          <a:off x="0" y="0"/>
          <a:ext cx="0" cy="0"/>
          <a:chOff x="0" y="0"/>
          <a:chExt cx="0" cy="0"/>
        </a:xfrm>
      </p:grpSpPr>
      <p:grpSp>
        <p:nvGrpSpPr>
          <p:cNvPr id="670" name="Google Shape;670;p32"/>
          <p:cNvGrpSpPr/>
          <p:nvPr/>
        </p:nvGrpSpPr>
        <p:grpSpPr>
          <a:xfrm>
            <a:off x="498406" y="353745"/>
            <a:ext cx="17291187" cy="9434848"/>
            <a:chOff x="0" y="-38100"/>
            <a:chExt cx="4554058" cy="2484898"/>
          </a:xfrm>
        </p:grpSpPr>
        <p:sp>
          <p:nvSpPr>
            <p:cNvPr id="671" name="Google Shape;671;p32"/>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87" name="Google Shape;687;p32"/>
          <p:cNvSpPr txBox="1"/>
          <p:nvPr/>
        </p:nvSpPr>
        <p:spPr>
          <a:xfrm>
            <a:off x="11027698" y="8041977"/>
            <a:ext cx="4584125" cy="5384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500" b="1" i="0" u="none" strike="noStrike" cap="none">
                <a:solidFill>
                  <a:srgbClr val="4C6FBF"/>
                </a:solidFill>
                <a:latin typeface="Times New Roman" panose="02020603050405020304" charset="0"/>
                <a:ea typeface="Heebo"/>
                <a:cs typeface="Times New Roman" panose="02020603050405020304" charset="0"/>
                <a:sym typeface="Heebo"/>
              </a:rPr>
              <a:t>Màn Hình Chính</a:t>
            </a:r>
          </a:p>
        </p:txBody>
      </p:sp>
      <p:pic>
        <p:nvPicPr>
          <p:cNvPr id="551960688" name="Picture 1" descr="A football stadium with people watching with Camp Nou in the background&#10;&#10;Description automatically generated"/>
          <p:cNvPicPr>
            <a:picLocks noChangeAspect="1"/>
          </p:cNvPicPr>
          <p:nvPr/>
        </p:nvPicPr>
        <p:blipFill>
          <a:blip r:embed="rId3"/>
          <a:stretch>
            <a:fillRect/>
          </a:stretch>
        </p:blipFill>
        <p:spPr>
          <a:xfrm>
            <a:off x="10012046" y="2431415"/>
            <a:ext cx="6615430" cy="5226685"/>
          </a:xfrm>
          <a:prstGeom prst="rect">
            <a:avLst/>
          </a:prstGeom>
        </p:spPr>
      </p:pic>
      <p:pic>
        <p:nvPicPr>
          <p:cNvPr id="2128257724" name="Picture 1" descr="A screenshot of a login page&#10;&#10;Description automatically generated"/>
          <p:cNvPicPr>
            <a:picLocks noChangeAspect="1"/>
          </p:cNvPicPr>
          <p:nvPr/>
        </p:nvPicPr>
        <p:blipFill>
          <a:blip r:embed="rId4"/>
          <a:stretch>
            <a:fillRect/>
          </a:stretch>
        </p:blipFill>
        <p:spPr>
          <a:xfrm>
            <a:off x="1660524" y="2431415"/>
            <a:ext cx="5782945" cy="5113655"/>
          </a:xfrm>
          <a:prstGeom prst="rect">
            <a:avLst/>
          </a:prstGeom>
        </p:spPr>
      </p:pic>
      <p:sp>
        <p:nvSpPr>
          <p:cNvPr id="657" name="Google Shape;657;p31"/>
          <p:cNvSpPr txBox="1"/>
          <p:nvPr/>
        </p:nvSpPr>
        <p:spPr>
          <a:xfrm>
            <a:off x="2173921" y="8041977"/>
            <a:ext cx="4756150" cy="5384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500" b="1" i="0" u="none" strike="noStrike" cap="none">
                <a:solidFill>
                  <a:srgbClr val="4C6FBF"/>
                </a:solidFill>
                <a:latin typeface="Times New Roman" panose="02020603050405020304" charset="0"/>
                <a:ea typeface="Heebo"/>
                <a:cs typeface="Times New Roman" panose="02020603050405020304" charset="0"/>
                <a:sym typeface="Heebo"/>
              </a:rPr>
              <a:t>Chức năng Đăng nhập</a:t>
            </a:r>
          </a:p>
        </p:txBody>
      </p:sp>
      <p:sp>
        <p:nvSpPr>
          <p:cNvPr id="655" name="Google Shape;655;p31"/>
          <p:cNvSpPr/>
          <p:nvPr/>
        </p:nvSpPr>
        <p:spPr>
          <a:xfrm>
            <a:off x="730181" y="660244"/>
            <a:ext cx="1311275" cy="1111250"/>
          </a:xfrm>
          <a:custGeom>
            <a:avLst/>
            <a:gdLst/>
            <a:ahLst/>
            <a:cxnLst/>
            <a:rect l="l" t="t" r="r" b="b"/>
            <a:pathLst>
              <a:path w="1705858" h="1646928" extrusionOk="0">
                <a:moveTo>
                  <a:pt x="0" y="0"/>
                </a:moveTo>
                <a:lnTo>
                  <a:pt x="1705858" y="0"/>
                </a:lnTo>
                <a:lnTo>
                  <a:pt x="1705858" y="1646928"/>
                </a:lnTo>
                <a:lnTo>
                  <a:pt x="0" y="1646928"/>
                </a:lnTo>
                <a:lnTo>
                  <a:pt x="0" y="0"/>
                </a:lnTo>
                <a:close/>
              </a:path>
            </a:pathLst>
          </a:custGeom>
          <a:blipFill rotWithShape="1">
            <a:blip r:embed="rId5"/>
            <a:stretch>
              <a:fillRect/>
            </a:stretch>
          </a:blipFill>
          <a:ln>
            <a:noFill/>
          </a:ln>
        </p:spPr>
        <p:txBody>
          <a:bodyPr/>
          <a:lstStyle/>
          <a:p>
            <a:endParaRPr lang="en-US"/>
          </a:p>
        </p:txBody>
      </p:sp>
      <p:sp>
        <p:nvSpPr>
          <p:cNvPr id="2" name="Google Shape;665;p31">
            <a:extLst>
              <a:ext uri="{FF2B5EF4-FFF2-40B4-BE49-F238E27FC236}">
                <a16:creationId xmlns:a16="http://schemas.microsoft.com/office/drawing/2014/main" id="{A4A70E4D-0693-9D33-103F-87E8CA90149C}"/>
              </a:ext>
            </a:extLst>
          </p:cNvPr>
          <p:cNvSpPr txBox="1"/>
          <p:nvPr/>
        </p:nvSpPr>
        <p:spPr>
          <a:xfrm>
            <a:off x="2273231" y="708028"/>
            <a:ext cx="7431405" cy="1089529"/>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6000" b="1" i="0" u="none" strike="noStrike" cap="none">
                <a:solidFill>
                  <a:srgbClr val="FF0000"/>
                </a:solidFill>
                <a:latin typeface="Times New Roman" panose="02020603050405020304" charset="0"/>
                <a:ea typeface="Heebo Black"/>
                <a:cs typeface="Times New Roman" panose="02020603050405020304" charset="0"/>
                <a:sym typeface="Heebo Black"/>
              </a:rPr>
              <a:t>CÁC CHỨC NĂNG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pSp>
        <p:nvGrpSpPr>
          <p:cNvPr id="670" name="Google Shape;670;p32"/>
          <p:cNvGrpSpPr/>
          <p:nvPr/>
        </p:nvGrpSpPr>
        <p:grpSpPr>
          <a:xfrm>
            <a:off x="498406" y="45076"/>
            <a:ext cx="17291187" cy="9434848"/>
            <a:chOff x="0" y="-38100"/>
            <a:chExt cx="4554058" cy="2484898"/>
          </a:xfrm>
        </p:grpSpPr>
        <p:sp>
          <p:nvSpPr>
            <p:cNvPr id="671" name="Google Shape;671;p32"/>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378167519" name="Picture 1" descr="A screenshot of a computer&#10;&#10;Description automatically generated"/>
          <p:cNvPicPr>
            <a:picLocks noChangeAspect="1"/>
          </p:cNvPicPr>
          <p:nvPr/>
        </p:nvPicPr>
        <p:blipFill>
          <a:blip r:embed="rId2"/>
          <a:stretch>
            <a:fillRect/>
          </a:stretch>
        </p:blipFill>
        <p:spPr>
          <a:xfrm>
            <a:off x="8017703" y="2790228"/>
            <a:ext cx="9320106" cy="3944544"/>
          </a:xfrm>
          <a:prstGeom prst="rect">
            <a:avLst/>
          </a:prstGeom>
        </p:spPr>
      </p:pic>
      <p:sp>
        <p:nvSpPr>
          <p:cNvPr id="657" name="Google Shape;657;p31"/>
          <p:cNvSpPr txBox="1"/>
          <p:nvPr/>
        </p:nvSpPr>
        <p:spPr>
          <a:xfrm>
            <a:off x="9511011" y="1593288"/>
            <a:ext cx="6333490" cy="821690"/>
          </a:xfrm>
          <a:prstGeom prst="rect">
            <a:avLst/>
          </a:prstGeom>
          <a:noFill/>
          <a:ln>
            <a:noFill/>
          </a:ln>
        </p:spPr>
        <p:txBody>
          <a:bodyPr spcFirstLastPara="1" wrap="square" lIns="0" tIns="0" rIns="0" bIns="0" anchor="t" anchorCtr="0">
            <a:noAutofit/>
          </a:bodyPr>
          <a:lstStyle/>
          <a:p>
            <a:pPr marL="0" marR="0" lvl="1" indent="0" algn="ctr" rtl="0">
              <a:lnSpc>
                <a:spcPct val="140000"/>
              </a:lnSpc>
              <a:spcBef>
                <a:spcPts val="0"/>
              </a:spcBef>
              <a:spcAft>
                <a:spcPts val="0"/>
              </a:spcAft>
              <a:buNone/>
            </a:pPr>
            <a:r>
              <a:rPr lang="en-US" sz="4000" b="1" i="0" u="none" strike="noStrike" cap="none">
                <a:solidFill>
                  <a:srgbClr val="4C6FBF"/>
                </a:solidFill>
                <a:latin typeface="Times New Roman" panose="02020603050405020304" charset="0"/>
                <a:ea typeface="Heebo"/>
                <a:cs typeface="Times New Roman" panose="02020603050405020304" charset="0"/>
                <a:sym typeface="Heebo"/>
              </a:rPr>
              <a:t>Quản Lý Tài Khoản</a:t>
            </a:r>
          </a:p>
        </p:txBody>
      </p:sp>
      <p:sp>
        <p:nvSpPr>
          <p:cNvPr id="4" name="Google Shape;665;p31">
            <a:extLst>
              <a:ext uri="{FF2B5EF4-FFF2-40B4-BE49-F238E27FC236}">
                <a16:creationId xmlns:a16="http://schemas.microsoft.com/office/drawing/2014/main" id="{CB86B76E-36D6-A892-658F-D1EE3D6B7E4C}"/>
              </a:ext>
            </a:extLst>
          </p:cNvPr>
          <p:cNvSpPr txBox="1"/>
          <p:nvPr/>
        </p:nvSpPr>
        <p:spPr>
          <a:xfrm>
            <a:off x="856297" y="844261"/>
            <a:ext cx="7431405" cy="1089529"/>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6000" b="1" i="0" u="none" strike="noStrike" cap="none">
                <a:solidFill>
                  <a:srgbClr val="FF0000"/>
                </a:solidFill>
                <a:latin typeface="Times New Roman" panose="02020603050405020304" charset="0"/>
                <a:ea typeface="Heebo Black"/>
                <a:cs typeface="Times New Roman" panose="02020603050405020304" charset="0"/>
                <a:sym typeface="Heebo Black"/>
              </a:rPr>
              <a:t>CÁC CHỨC NĂNG</a:t>
            </a:r>
          </a:p>
        </p:txBody>
      </p:sp>
      <p:sp>
        <p:nvSpPr>
          <p:cNvPr id="6" name="TextBox 5">
            <a:extLst>
              <a:ext uri="{FF2B5EF4-FFF2-40B4-BE49-F238E27FC236}">
                <a16:creationId xmlns:a16="http://schemas.microsoft.com/office/drawing/2014/main" id="{19E3DC87-E63D-1DD3-88BB-8D58690592CC}"/>
              </a:ext>
            </a:extLst>
          </p:cNvPr>
          <p:cNvSpPr txBox="1"/>
          <p:nvPr/>
        </p:nvSpPr>
        <p:spPr>
          <a:xfrm>
            <a:off x="8287702" y="7385167"/>
            <a:ext cx="5604387" cy="1491755"/>
          </a:xfrm>
          <a:prstGeom prst="rect">
            <a:avLst/>
          </a:prstGeom>
          <a:noFill/>
        </p:spPr>
        <p:txBody>
          <a:bodyPr wrap="square">
            <a:spAutoFit/>
          </a:bodyPr>
          <a:lstStyle/>
          <a:p>
            <a:pPr marL="0" marR="0" lvl="0" indent="0" algn="l" rtl="0">
              <a:lnSpc>
                <a:spcPct val="111000"/>
              </a:lnSpc>
              <a:spcBef>
                <a:spcPts val="0"/>
              </a:spcBef>
              <a:spcAft>
                <a:spcPts val="0"/>
              </a:spcAft>
            </a:pPr>
            <a:r>
              <a:rPr lang="en-US" altLang="en-US" sz="2800">
                <a:solidFill>
                  <a:srgbClr val="2E53A8"/>
                </a:solidFill>
                <a:latin typeface="Times New Roman" panose="02020603050405020304" charset="0"/>
                <a:ea typeface="Heebo"/>
                <a:cs typeface="Times New Roman" panose="02020603050405020304" charset="0"/>
                <a:sym typeface="Heebo"/>
              </a:rPr>
              <a:t>Điểm chưa hoàn thiện:</a:t>
            </a:r>
          </a:p>
          <a:p>
            <a:pPr marL="457200" marR="0" lvl="0" indent="-457200" algn="l" rtl="0">
              <a:lnSpc>
                <a:spcPct val="111000"/>
              </a:lnSpc>
              <a:spcBef>
                <a:spcPts val="0"/>
              </a:spcBef>
              <a:spcAft>
                <a:spcPts val="0"/>
              </a:spcAft>
              <a:buFont typeface="Arial" panose="020B0604020202020204" pitchFamily="34" charset="0"/>
              <a:buChar char="•"/>
            </a:pPr>
            <a:r>
              <a:rPr lang="en-US" altLang="en-US" sz="2800">
                <a:solidFill>
                  <a:srgbClr val="2E53A8"/>
                </a:solidFill>
                <a:latin typeface="Times New Roman" panose="02020603050405020304" charset="0"/>
                <a:ea typeface="Heebo"/>
                <a:cs typeface="Times New Roman" panose="02020603050405020304" charset="0"/>
                <a:sym typeface="Heebo"/>
              </a:rPr>
              <a:t>M</a:t>
            </a:r>
            <a:r>
              <a:rPr lang="vi-VN" altLang="en-US" sz="2800">
                <a:solidFill>
                  <a:srgbClr val="2E53A8"/>
                </a:solidFill>
                <a:latin typeface="Times New Roman" panose="02020603050405020304" charset="0"/>
                <a:ea typeface="Heebo"/>
                <a:cs typeface="Times New Roman" panose="02020603050405020304" charset="0"/>
                <a:sym typeface="Heebo"/>
              </a:rPr>
              <a:t>ã hóa mật khẩu</a:t>
            </a:r>
          </a:p>
          <a:p>
            <a:pPr marL="457200" marR="0" lvl="0" indent="-457200" algn="l" rtl="0">
              <a:lnSpc>
                <a:spcPct val="111000"/>
              </a:lnSpc>
              <a:spcBef>
                <a:spcPts val="0"/>
              </a:spcBef>
              <a:spcAft>
                <a:spcPts val="0"/>
              </a:spcAft>
              <a:buFont typeface="Arial" panose="020B0604020202020204" pitchFamily="34" charset="0"/>
              <a:buChar char="•"/>
            </a:pPr>
            <a:r>
              <a:rPr lang="en-US" altLang="en-US" sz="2800">
                <a:solidFill>
                  <a:srgbClr val="2E53A8"/>
                </a:solidFill>
                <a:latin typeface="Times New Roman" panose="02020603050405020304" charset="0"/>
                <a:ea typeface="Heebo"/>
                <a:cs typeface="Times New Roman" panose="02020603050405020304" charset="0"/>
                <a:sym typeface="Heebo"/>
              </a:rPr>
              <a:t>P</a:t>
            </a:r>
            <a:r>
              <a:rPr lang="vi-VN" altLang="en-US" sz="2800">
                <a:solidFill>
                  <a:srgbClr val="2E53A8"/>
                </a:solidFill>
                <a:latin typeface="Times New Roman" panose="02020603050405020304" charset="0"/>
                <a:ea typeface="Heebo"/>
                <a:cs typeface="Times New Roman" panose="02020603050405020304" charset="0"/>
                <a:sym typeface="Heebo"/>
              </a:rPr>
              <a:t>hân quyền tài khoản</a:t>
            </a:r>
          </a:p>
        </p:txBody>
      </p:sp>
      <p:sp>
        <p:nvSpPr>
          <p:cNvPr id="7" name="Google Shape;297;p23">
            <a:extLst>
              <a:ext uri="{FF2B5EF4-FFF2-40B4-BE49-F238E27FC236}">
                <a16:creationId xmlns:a16="http://schemas.microsoft.com/office/drawing/2014/main" id="{F730387A-9895-11B3-9D75-64FE01A67FD6}"/>
              </a:ext>
            </a:extLst>
          </p:cNvPr>
          <p:cNvSpPr/>
          <p:nvPr/>
        </p:nvSpPr>
        <p:spPr>
          <a:xfrm>
            <a:off x="574927" y="2130425"/>
            <a:ext cx="7094233" cy="7312314"/>
          </a:xfrm>
          <a:custGeom>
            <a:avLst/>
            <a:gdLst/>
            <a:ahLst/>
            <a:cxnLst/>
            <a:rect l="l" t="t" r="r" b="b"/>
            <a:pathLst>
              <a:path w="8740256" h="6959429" extrusionOk="0">
                <a:moveTo>
                  <a:pt x="0" y="0"/>
                </a:moveTo>
                <a:lnTo>
                  <a:pt x="8740256" y="0"/>
                </a:lnTo>
                <a:lnTo>
                  <a:pt x="8740256" y="6959429"/>
                </a:lnTo>
                <a:lnTo>
                  <a:pt x="0" y="6959429"/>
                </a:lnTo>
                <a:lnTo>
                  <a:pt x="0" y="0"/>
                </a:lnTo>
                <a:close/>
              </a:path>
            </a:pathLst>
          </a:custGeom>
          <a:blipFill rotWithShape="1">
            <a:blip r:embed="rId3"/>
            <a:stretch>
              <a:fillRect/>
            </a:stretch>
          </a:blipFill>
          <a:ln>
            <a:no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0" name="Google Shape;670;p32"/>
          <p:cNvGrpSpPr/>
          <p:nvPr/>
        </p:nvGrpSpPr>
        <p:grpSpPr>
          <a:xfrm>
            <a:off x="498406" y="273143"/>
            <a:ext cx="17291187" cy="9434848"/>
            <a:chOff x="0" y="-38100"/>
            <a:chExt cx="4554058" cy="2484898"/>
          </a:xfrm>
        </p:grpSpPr>
        <p:sp>
          <p:nvSpPr>
            <p:cNvPr id="671" name="Google Shape;671;p32"/>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 name="Google Shape;657;p31"/>
          <p:cNvSpPr txBox="1"/>
          <p:nvPr/>
        </p:nvSpPr>
        <p:spPr>
          <a:xfrm>
            <a:off x="2542901" y="8271424"/>
            <a:ext cx="4756150" cy="5384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500" b="1" i="0" u="none" strike="noStrike" cap="none">
                <a:solidFill>
                  <a:srgbClr val="4C6FBF"/>
                </a:solidFill>
                <a:latin typeface="Times New Roman" panose="02020603050405020304" charset="0"/>
                <a:ea typeface="Heebo"/>
                <a:cs typeface="Times New Roman" panose="02020603050405020304" charset="0"/>
                <a:sym typeface="Heebo"/>
              </a:rPr>
              <a:t>Quản lý Trận đấu</a:t>
            </a:r>
          </a:p>
        </p:txBody>
      </p:sp>
      <p:sp>
        <p:nvSpPr>
          <p:cNvPr id="665" name="Google Shape;665;p31"/>
          <p:cNvSpPr txBox="1"/>
          <p:nvPr/>
        </p:nvSpPr>
        <p:spPr>
          <a:xfrm>
            <a:off x="825807" y="879596"/>
            <a:ext cx="7431405" cy="1089529"/>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6000" b="1" i="0" u="none" strike="noStrike" cap="none">
                <a:solidFill>
                  <a:srgbClr val="FF0000"/>
                </a:solidFill>
                <a:latin typeface="Times New Roman" panose="02020603050405020304" charset="0"/>
                <a:ea typeface="Heebo Black"/>
                <a:cs typeface="Times New Roman" panose="02020603050405020304" charset="0"/>
                <a:sym typeface="Heebo Black"/>
              </a:rPr>
              <a:t>CÁC CHỨC NĂNG</a:t>
            </a:r>
          </a:p>
        </p:txBody>
      </p:sp>
      <p:pic>
        <p:nvPicPr>
          <p:cNvPr id="137092806" name="Picture 1" descr="A screenshot of a computer&#10;&#10;Description automatically generated"/>
          <p:cNvPicPr>
            <a:picLocks noChangeAspect="1"/>
          </p:cNvPicPr>
          <p:nvPr/>
        </p:nvPicPr>
        <p:blipFill>
          <a:blip r:embed="rId2"/>
          <a:stretch>
            <a:fillRect/>
          </a:stretch>
        </p:blipFill>
        <p:spPr>
          <a:xfrm>
            <a:off x="1194230" y="2605757"/>
            <a:ext cx="8145780" cy="4767580"/>
          </a:xfrm>
          <a:prstGeom prst="rect">
            <a:avLst/>
          </a:prstGeom>
        </p:spPr>
      </p:pic>
      <p:sp>
        <p:nvSpPr>
          <p:cNvPr id="2" name="Google Shape;156;p16">
            <a:extLst>
              <a:ext uri="{FF2B5EF4-FFF2-40B4-BE49-F238E27FC236}">
                <a16:creationId xmlns:a16="http://schemas.microsoft.com/office/drawing/2014/main" id="{04DEF98E-7891-F14C-6453-EF0AD2111EE4}"/>
              </a:ext>
            </a:extLst>
          </p:cNvPr>
          <p:cNvSpPr/>
          <p:nvPr/>
        </p:nvSpPr>
        <p:spPr>
          <a:xfrm>
            <a:off x="9845145" y="1969125"/>
            <a:ext cx="7617048" cy="7544051"/>
          </a:xfrm>
          <a:custGeom>
            <a:avLst/>
            <a:gdLst/>
            <a:ahLst/>
            <a:cxnLst/>
            <a:rect l="l" t="t" r="r" b="b"/>
            <a:pathLst>
              <a:path w="6927115" h="6009272" extrusionOk="0">
                <a:moveTo>
                  <a:pt x="0" y="0"/>
                </a:moveTo>
                <a:lnTo>
                  <a:pt x="6927115" y="0"/>
                </a:lnTo>
                <a:lnTo>
                  <a:pt x="6927115" y="6009273"/>
                </a:lnTo>
                <a:lnTo>
                  <a:pt x="0" y="6009273"/>
                </a:lnTo>
                <a:lnTo>
                  <a:pt x="0" y="0"/>
                </a:lnTo>
                <a:close/>
              </a:path>
            </a:pathLst>
          </a:custGeom>
          <a:blipFill rotWithShape="1">
            <a:blip r:embed="rId3"/>
            <a:stretch>
              <a:fillRect/>
            </a:stretch>
          </a:blipFill>
          <a:ln>
            <a:noFill/>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pSp>
        <p:nvGrpSpPr>
          <p:cNvPr id="670" name="Google Shape;670;p32"/>
          <p:cNvGrpSpPr/>
          <p:nvPr/>
        </p:nvGrpSpPr>
        <p:grpSpPr>
          <a:xfrm>
            <a:off x="498406" y="353745"/>
            <a:ext cx="17291187" cy="9434848"/>
            <a:chOff x="0" y="-38100"/>
            <a:chExt cx="4554058" cy="2484898"/>
          </a:xfrm>
        </p:grpSpPr>
        <p:sp>
          <p:nvSpPr>
            <p:cNvPr id="671" name="Google Shape;671;p32"/>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65" name="Google Shape;665;p31"/>
          <p:cNvSpPr txBox="1"/>
          <p:nvPr/>
        </p:nvSpPr>
        <p:spPr>
          <a:xfrm>
            <a:off x="730045" y="805311"/>
            <a:ext cx="7431405" cy="108952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gn="ctr">
              <a:lnSpc>
                <a:spcPct val="118000"/>
              </a:lnSpc>
              <a:buNone/>
              <a:defRPr sz="6000" b="1">
                <a:solidFill>
                  <a:srgbClr val="FF0000"/>
                </a:solidFill>
                <a:latin typeface="Times New Roman" panose="02020603050405020304" charset="0"/>
                <a:ea typeface="Heebo Black"/>
                <a:cs typeface="Times New Roman" panose="02020603050405020304" charset="0"/>
              </a:defRPr>
            </a:lvl1pPr>
          </a:lstStyle>
          <a:p>
            <a:r>
              <a:rPr lang="en-US">
                <a:sym typeface="Heebo Black"/>
              </a:rPr>
              <a:t>CÁC CHỨC NĂNG</a:t>
            </a:r>
          </a:p>
        </p:txBody>
      </p:sp>
      <p:sp>
        <p:nvSpPr>
          <p:cNvPr id="4" name="Google Shape;657;p31"/>
          <p:cNvSpPr txBox="1"/>
          <p:nvPr/>
        </p:nvSpPr>
        <p:spPr>
          <a:xfrm>
            <a:off x="2125911" y="8580755"/>
            <a:ext cx="4756150" cy="5384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500" b="1" i="0" u="none" strike="noStrike" cap="none">
                <a:solidFill>
                  <a:srgbClr val="4C6FBF"/>
                </a:solidFill>
                <a:latin typeface="Times New Roman" panose="02020603050405020304" charset="0"/>
                <a:ea typeface="Heebo"/>
                <a:cs typeface="Times New Roman" panose="02020603050405020304" charset="0"/>
                <a:sym typeface="Heebo"/>
              </a:rPr>
              <a:t>Quản lý Đội Bóng</a:t>
            </a:r>
          </a:p>
        </p:txBody>
      </p:sp>
      <p:sp>
        <p:nvSpPr>
          <p:cNvPr id="5" name="Google Shape;657;p31"/>
          <p:cNvSpPr txBox="1"/>
          <p:nvPr/>
        </p:nvSpPr>
        <p:spPr>
          <a:xfrm>
            <a:off x="10745821" y="8580755"/>
            <a:ext cx="4756150" cy="53848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500" b="1" i="0" u="none" strike="noStrike" cap="none">
                <a:solidFill>
                  <a:srgbClr val="4C6FBF"/>
                </a:solidFill>
                <a:latin typeface="Times New Roman" panose="02020603050405020304" charset="0"/>
                <a:ea typeface="Heebo"/>
                <a:cs typeface="Times New Roman" panose="02020603050405020304" charset="0"/>
                <a:sym typeface="Heebo"/>
              </a:rPr>
              <a:t>Quản lý cầu thủ</a:t>
            </a:r>
          </a:p>
        </p:txBody>
      </p:sp>
      <p:pic>
        <p:nvPicPr>
          <p:cNvPr id="171312732" name="Picture 1" descr="A screenshot of a computer&#10;&#10;Description automatically generated"/>
          <p:cNvPicPr>
            <a:picLocks noChangeAspect="1"/>
          </p:cNvPicPr>
          <p:nvPr/>
        </p:nvPicPr>
        <p:blipFill>
          <a:blip r:embed="rId2"/>
          <a:stretch>
            <a:fillRect/>
          </a:stretch>
        </p:blipFill>
        <p:spPr>
          <a:xfrm>
            <a:off x="953066" y="2680970"/>
            <a:ext cx="7101840" cy="5334635"/>
          </a:xfrm>
          <a:prstGeom prst="rect">
            <a:avLst/>
          </a:prstGeom>
        </p:spPr>
      </p:pic>
      <p:pic>
        <p:nvPicPr>
          <p:cNvPr id="878106463" name="Picture 1" descr="A screenshot of a computer&#10;&#10;Description automatically generated"/>
          <p:cNvPicPr>
            <a:picLocks noChangeAspect="1"/>
          </p:cNvPicPr>
          <p:nvPr/>
        </p:nvPicPr>
        <p:blipFill>
          <a:blip r:embed="rId3"/>
          <a:stretch>
            <a:fillRect/>
          </a:stretch>
        </p:blipFill>
        <p:spPr>
          <a:xfrm>
            <a:off x="9041799" y="2379345"/>
            <a:ext cx="8164195" cy="56362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grpSp>
        <p:nvGrpSpPr>
          <p:cNvPr id="670" name="Google Shape;670;p32"/>
          <p:cNvGrpSpPr/>
          <p:nvPr/>
        </p:nvGrpSpPr>
        <p:grpSpPr>
          <a:xfrm>
            <a:off x="498406" y="353745"/>
            <a:ext cx="17291187" cy="9434848"/>
            <a:chOff x="0" y="-38100"/>
            <a:chExt cx="4554058" cy="2484898"/>
          </a:xfrm>
        </p:grpSpPr>
        <p:sp>
          <p:nvSpPr>
            <p:cNvPr id="671" name="Google Shape;671;p32"/>
            <p:cNvSpPr/>
            <p:nvPr/>
          </p:nvSpPr>
          <p:spPr>
            <a:xfrm>
              <a:off x="0" y="0"/>
              <a:ext cx="4554058" cy="2446798"/>
            </a:xfrm>
            <a:custGeom>
              <a:avLst/>
              <a:gdLst/>
              <a:ahLst/>
              <a:cxnLst/>
              <a:rect l="l" t="t" r="r" b="b"/>
              <a:pathLst>
                <a:path w="4554058" h="2446798" extrusionOk="0">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w="57150" cap="flat" cmpd="sng">
              <a:solidFill>
                <a:srgbClr val="4C6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Google Shape;665;p31"/>
          <p:cNvSpPr txBox="1"/>
          <p:nvPr/>
        </p:nvSpPr>
        <p:spPr>
          <a:xfrm>
            <a:off x="685800" y="710120"/>
            <a:ext cx="7431405" cy="108952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gn="ctr">
              <a:lnSpc>
                <a:spcPct val="118000"/>
              </a:lnSpc>
              <a:buNone/>
              <a:defRPr sz="6000" b="1">
                <a:solidFill>
                  <a:srgbClr val="FF0000"/>
                </a:solidFill>
                <a:latin typeface="Times New Roman" panose="02020603050405020304" charset="0"/>
                <a:ea typeface="Heebo Black"/>
                <a:cs typeface="Times New Roman" panose="02020603050405020304" charset="0"/>
              </a:defRPr>
            </a:lvl1pPr>
          </a:lstStyle>
          <a:p>
            <a:r>
              <a:rPr lang="en-US">
                <a:sym typeface="Heebo Black"/>
              </a:rPr>
              <a:t>CÁC CHỨC NĂNG</a:t>
            </a:r>
          </a:p>
        </p:txBody>
      </p:sp>
      <p:sp>
        <p:nvSpPr>
          <p:cNvPr id="5" name="Google Shape;657;p31"/>
          <p:cNvSpPr txBox="1"/>
          <p:nvPr/>
        </p:nvSpPr>
        <p:spPr>
          <a:xfrm>
            <a:off x="10581006" y="8199024"/>
            <a:ext cx="5513070" cy="695960"/>
          </a:xfrm>
          <a:prstGeom prst="rect">
            <a:avLst/>
          </a:prstGeom>
          <a:noFill/>
          <a:ln>
            <a:noFill/>
          </a:ln>
        </p:spPr>
        <p:txBody>
          <a:bodyPr spcFirstLastPara="1" wrap="square" lIns="0" tIns="0" rIns="0" bIns="0" anchor="t" anchorCtr="0">
            <a:noAutofit/>
          </a:bodyPr>
          <a:lstStyle/>
          <a:p>
            <a:pPr marL="0" marR="0" lvl="1" indent="0" algn="ctr" rtl="0">
              <a:lnSpc>
                <a:spcPct val="140000"/>
              </a:lnSpc>
              <a:spcBef>
                <a:spcPts val="0"/>
              </a:spcBef>
              <a:spcAft>
                <a:spcPts val="0"/>
              </a:spcAft>
              <a:buNone/>
            </a:pPr>
            <a:r>
              <a:rPr lang="en-US" sz="4000" b="1" i="0" u="none" strike="noStrike" cap="none">
                <a:solidFill>
                  <a:srgbClr val="4C6FBF"/>
                </a:solidFill>
                <a:latin typeface="Times New Roman" panose="02020603050405020304" charset="0"/>
                <a:ea typeface="Heebo"/>
                <a:cs typeface="Times New Roman" panose="02020603050405020304" charset="0"/>
                <a:sym typeface="Heebo"/>
              </a:rPr>
              <a:t>Quản lý Nhà tài Trợ</a:t>
            </a:r>
          </a:p>
        </p:txBody>
      </p:sp>
      <p:pic>
        <p:nvPicPr>
          <p:cNvPr id="1176582826" name="Picture 1" descr="A screenshot of a computer&#10;&#10;Description automatically generated"/>
          <p:cNvPicPr>
            <a:picLocks noChangeAspect="1"/>
          </p:cNvPicPr>
          <p:nvPr/>
        </p:nvPicPr>
        <p:blipFill>
          <a:blip r:embed="rId2"/>
          <a:stretch>
            <a:fillRect/>
          </a:stretch>
        </p:blipFill>
        <p:spPr>
          <a:xfrm>
            <a:off x="8956411" y="3056084"/>
            <a:ext cx="8460052" cy="4174828"/>
          </a:xfrm>
          <a:prstGeom prst="rect">
            <a:avLst/>
          </a:prstGeom>
        </p:spPr>
      </p:pic>
      <p:sp>
        <p:nvSpPr>
          <p:cNvPr id="6" name="Google Shape;657;p31">
            <a:extLst>
              <a:ext uri="{FF2B5EF4-FFF2-40B4-BE49-F238E27FC236}">
                <a16:creationId xmlns:a16="http://schemas.microsoft.com/office/drawing/2014/main" id="{2E341AE7-F6F1-43D8-EBD7-CE728CC278AA}"/>
              </a:ext>
            </a:extLst>
          </p:cNvPr>
          <p:cNvSpPr txBox="1"/>
          <p:nvPr/>
        </p:nvSpPr>
        <p:spPr>
          <a:xfrm>
            <a:off x="2193924" y="8277764"/>
            <a:ext cx="4756150" cy="861774"/>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4000" b="1" i="0" u="none" strike="noStrike" cap="none">
                <a:solidFill>
                  <a:srgbClr val="4C6FBF"/>
                </a:solidFill>
                <a:latin typeface="Times New Roman" panose="02020603050405020304" charset="0"/>
                <a:ea typeface="Heebo"/>
                <a:cs typeface="Times New Roman" panose="02020603050405020304" charset="0"/>
                <a:sym typeface="Heebo"/>
              </a:rPr>
              <a:t>Quản lý Vé</a:t>
            </a:r>
          </a:p>
        </p:txBody>
      </p:sp>
      <p:pic>
        <p:nvPicPr>
          <p:cNvPr id="7" name="Picture 1" descr="A screenshot of a computer&#10;&#10;Description automatically generated">
            <a:extLst>
              <a:ext uri="{FF2B5EF4-FFF2-40B4-BE49-F238E27FC236}">
                <a16:creationId xmlns:a16="http://schemas.microsoft.com/office/drawing/2014/main" id="{C29761D5-ED2B-18B1-2C2C-DFFC69000523}"/>
              </a:ext>
            </a:extLst>
          </p:cNvPr>
          <p:cNvPicPr>
            <a:picLocks noChangeAspect="1"/>
          </p:cNvPicPr>
          <p:nvPr/>
        </p:nvPicPr>
        <p:blipFill>
          <a:blip r:embed="rId3"/>
          <a:stretch>
            <a:fillRect/>
          </a:stretch>
        </p:blipFill>
        <p:spPr>
          <a:xfrm>
            <a:off x="871537" y="2759391"/>
            <a:ext cx="7400925" cy="47682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492</Words>
  <Application>Microsoft Office PowerPoint</Application>
  <PresentationFormat>Custom</PresentationFormat>
  <Paragraphs>69</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Heebo Black</vt:lpstr>
      <vt:lpstr>Arial</vt:lpstr>
      <vt:lpstr>Calibri</vt:lpstr>
      <vt:lpstr>Wingdings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Nguyễn Minh Thắng</cp:lastModifiedBy>
  <cp:revision>4</cp:revision>
  <dcterms:created xsi:type="dcterms:W3CDTF">2023-11-04T07:17:34Z</dcterms:created>
  <dcterms:modified xsi:type="dcterms:W3CDTF">2023-11-04T10:55:44Z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CDED53B968464D0FBE9B60F88754D0A1_13</vt:lpwstr>
  </property>
  <property fmtid="{D5CDD505-2E9C-101B-9397-08002B2CF9AE}" pid="3" name="KSOProductBuildVer">
    <vt:lpwstr>1033-12.2.0.13266</vt:lpwstr>
  </property>
</Properties>
</file>